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342" r:id="rId3"/>
    <p:sldId id="321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323" r:id="rId17"/>
    <p:sldId id="270" r:id="rId18"/>
    <p:sldId id="271" r:id="rId19"/>
    <p:sldId id="272" r:id="rId20"/>
    <p:sldId id="329" r:id="rId21"/>
    <p:sldId id="273" r:id="rId22"/>
    <p:sldId id="274" r:id="rId23"/>
    <p:sldId id="275" r:id="rId24"/>
    <p:sldId id="276" r:id="rId25"/>
    <p:sldId id="277" r:id="rId26"/>
    <p:sldId id="331" r:id="rId27"/>
    <p:sldId id="278" r:id="rId28"/>
    <p:sldId id="279" r:id="rId29"/>
    <p:sldId id="332" r:id="rId30"/>
    <p:sldId id="322" r:id="rId31"/>
    <p:sldId id="280" r:id="rId32"/>
    <p:sldId id="324" r:id="rId33"/>
    <p:sldId id="281" r:id="rId34"/>
    <p:sldId id="333" r:id="rId35"/>
    <p:sldId id="325" r:id="rId36"/>
    <p:sldId id="282" r:id="rId37"/>
    <p:sldId id="283" r:id="rId38"/>
    <p:sldId id="284" r:id="rId39"/>
    <p:sldId id="285" r:id="rId40"/>
    <p:sldId id="334" r:id="rId41"/>
    <p:sldId id="286" r:id="rId42"/>
    <p:sldId id="287" r:id="rId43"/>
    <p:sldId id="288" r:id="rId44"/>
    <p:sldId id="289" r:id="rId45"/>
    <p:sldId id="290" r:id="rId46"/>
    <p:sldId id="335" r:id="rId47"/>
    <p:sldId id="291" r:id="rId48"/>
    <p:sldId id="292" r:id="rId49"/>
    <p:sldId id="293" r:id="rId50"/>
    <p:sldId id="336" r:id="rId51"/>
    <p:sldId id="294" r:id="rId52"/>
    <p:sldId id="326" r:id="rId53"/>
    <p:sldId id="295" r:id="rId54"/>
    <p:sldId id="296" r:id="rId55"/>
    <p:sldId id="297" r:id="rId56"/>
    <p:sldId id="337" r:id="rId57"/>
    <p:sldId id="298" r:id="rId58"/>
    <p:sldId id="299" r:id="rId59"/>
    <p:sldId id="300" r:id="rId60"/>
    <p:sldId id="301" r:id="rId61"/>
    <p:sldId id="302" r:id="rId62"/>
    <p:sldId id="338" r:id="rId63"/>
    <p:sldId id="303" r:id="rId64"/>
    <p:sldId id="327" r:id="rId65"/>
    <p:sldId id="304" r:id="rId66"/>
    <p:sldId id="305" r:id="rId67"/>
    <p:sldId id="306" r:id="rId68"/>
    <p:sldId id="307" r:id="rId69"/>
    <p:sldId id="308" r:id="rId70"/>
    <p:sldId id="309" r:id="rId71"/>
    <p:sldId id="310" r:id="rId72"/>
    <p:sldId id="339" r:id="rId73"/>
    <p:sldId id="311" r:id="rId74"/>
    <p:sldId id="312" r:id="rId75"/>
    <p:sldId id="313" r:id="rId76"/>
    <p:sldId id="314" r:id="rId77"/>
    <p:sldId id="315" r:id="rId78"/>
    <p:sldId id="340" r:id="rId79"/>
    <p:sldId id="316" r:id="rId80"/>
    <p:sldId id="328" r:id="rId81"/>
    <p:sldId id="317" r:id="rId82"/>
    <p:sldId id="318" r:id="rId83"/>
    <p:sldId id="319" r:id="rId84"/>
    <p:sldId id="320" r:id="rId85"/>
    <p:sldId id="341" r:id="rId8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86" d="100"/>
          <a:sy n="86" d="100"/>
        </p:scale>
        <p:origin x="-1280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theme" Target="theme/theme1.xml"/><Relationship Id="rId91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printerSettings" Target="printerSettings/printerSettings1.bin"/><Relationship Id="rId88" Type="http://schemas.openxmlformats.org/officeDocument/2006/relationships/presProps" Target="presProps.xml"/><Relationship Id="rId8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t-BR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5EAC0-1DEE-2A45-AA77-1C7D3DBE102B}" type="datetimeFigureOut">
              <a:rPr lang="en-US" smtClean="0"/>
              <a:pPr/>
              <a:t>29/01/18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B9EA4-2E70-F44E-A2E4-D2664E896C1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0926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Click to edit Master text styles</a:t>
            </a:r>
          </a:p>
          <a:p>
            <a:pPr lvl="1"/>
            <a:r>
              <a:rPr lang="pt-BR" smtClean="0"/>
              <a:t>Second level</a:t>
            </a:r>
          </a:p>
          <a:p>
            <a:pPr lvl="2"/>
            <a:r>
              <a:rPr lang="pt-BR" smtClean="0"/>
              <a:t>Third level</a:t>
            </a:r>
          </a:p>
          <a:p>
            <a:pPr lvl="3"/>
            <a:r>
              <a:rPr lang="pt-BR" smtClean="0"/>
              <a:t>Fourth level</a:t>
            </a:r>
          </a:p>
          <a:p>
            <a:pPr lvl="4"/>
            <a:r>
              <a:rPr lang="pt-BR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5EAC0-1DEE-2A45-AA77-1C7D3DBE102B}" type="datetimeFigureOut">
              <a:rPr lang="en-US" smtClean="0"/>
              <a:pPr/>
              <a:t>29/01/18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B9EA4-2E70-F44E-A2E4-D2664E896C1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0477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pt-BR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t-BR" smtClean="0"/>
              <a:t>Click to edit Master text styles</a:t>
            </a:r>
          </a:p>
          <a:p>
            <a:pPr lvl="1"/>
            <a:r>
              <a:rPr lang="pt-BR" smtClean="0"/>
              <a:t>Second level</a:t>
            </a:r>
          </a:p>
          <a:p>
            <a:pPr lvl="2"/>
            <a:r>
              <a:rPr lang="pt-BR" smtClean="0"/>
              <a:t>Third level</a:t>
            </a:r>
          </a:p>
          <a:p>
            <a:pPr lvl="3"/>
            <a:r>
              <a:rPr lang="pt-BR" smtClean="0"/>
              <a:t>Fourth level</a:t>
            </a:r>
          </a:p>
          <a:p>
            <a:pPr lvl="4"/>
            <a:r>
              <a:rPr lang="pt-BR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5EAC0-1DEE-2A45-AA77-1C7D3DBE102B}" type="datetimeFigureOut">
              <a:rPr lang="en-US" smtClean="0"/>
              <a:pPr/>
              <a:t>29/01/18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B9EA4-2E70-F44E-A2E4-D2664E896C1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0860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Click to edit Master text styles</a:t>
            </a:r>
          </a:p>
          <a:p>
            <a:pPr lvl="1"/>
            <a:r>
              <a:rPr lang="pt-BR" smtClean="0"/>
              <a:t>Second level</a:t>
            </a:r>
          </a:p>
          <a:p>
            <a:pPr lvl="2"/>
            <a:r>
              <a:rPr lang="pt-BR" smtClean="0"/>
              <a:t>Third level</a:t>
            </a:r>
          </a:p>
          <a:p>
            <a:pPr lvl="3"/>
            <a:r>
              <a:rPr lang="pt-BR" smtClean="0"/>
              <a:t>Fourth level</a:t>
            </a:r>
          </a:p>
          <a:p>
            <a:pPr lvl="4"/>
            <a:r>
              <a:rPr lang="pt-BR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5EAC0-1DEE-2A45-AA77-1C7D3DBE102B}" type="datetimeFigureOut">
              <a:rPr lang="en-US" smtClean="0"/>
              <a:pPr/>
              <a:t>29/01/18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B9EA4-2E70-F44E-A2E4-D2664E896C1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0361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5EAC0-1DEE-2A45-AA77-1C7D3DBE102B}" type="datetimeFigureOut">
              <a:rPr lang="en-US" smtClean="0"/>
              <a:pPr/>
              <a:t>29/01/18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B9EA4-2E70-F44E-A2E4-D2664E896C1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3469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Click to edit Master text styles</a:t>
            </a:r>
          </a:p>
          <a:p>
            <a:pPr lvl="1"/>
            <a:r>
              <a:rPr lang="pt-BR" smtClean="0"/>
              <a:t>Second level</a:t>
            </a:r>
          </a:p>
          <a:p>
            <a:pPr lvl="2"/>
            <a:r>
              <a:rPr lang="pt-BR" smtClean="0"/>
              <a:t>Third level</a:t>
            </a:r>
          </a:p>
          <a:p>
            <a:pPr lvl="3"/>
            <a:r>
              <a:rPr lang="pt-BR" smtClean="0"/>
              <a:t>Fourth level</a:t>
            </a:r>
          </a:p>
          <a:p>
            <a:pPr lvl="4"/>
            <a:r>
              <a:rPr lang="pt-BR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Click to edit Master text styles</a:t>
            </a:r>
          </a:p>
          <a:p>
            <a:pPr lvl="1"/>
            <a:r>
              <a:rPr lang="pt-BR" smtClean="0"/>
              <a:t>Second level</a:t>
            </a:r>
          </a:p>
          <a:p>
            <a:pPr lvl="2"/>
            <a:r>
              <a:rPr lang="pt-BR" smtClean="0"/>
              <a:t>Third level</a:t>
            </a:r>
          </a:p>
          <a:p>
            <a:pPr lvl="3"/>
            <a:r>
              <a:rPr lang="pt-BR" smtClean="0"/>
              <a:t>Fourth level</a:t>
            </a:r>
          </a:p>
          <a:p>
            <a:pPr lvl="4"/>
            <a:r>
              <a:rPr lang="pt-BR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5EAC0-1DEE-2A45-AA77-1C7D3DBE102B}" type="datetimeFigureOut">
              <a:rPr lang="en-US" smtClean="0"/>
              <a:pPr/>
              <a:t>29/01/18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B9EA4-2E70-F44E-A2E4-D2664E896C1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841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Click to edit Master text styles</a:t>
            </a:r>
          </a:p>
          <a:p>
            <a:pPr lvl="1"/>
            <a:r>
              <a:rPr lang="pt-BR" smtClean="0"/>
              <a:t>Second level</a:t>
            </a:r>
          </a:p>
          <a:p>
            <a:pPr lvl="2"/>
            <a:r>
              <a:rPr lang="pt-BR" smtClean="0"/>
              <a:t>Third level</a:t>
            </a:r>
          </a:p>
          <a:p>
            <a:pPr lvl="3"/>
            <a:r>
              <a:rPr lang="pt-BR" smtClean="0"/>
              <a:t>Fourth level</a:t>
            </a:r>
          </a:p>
          <a:p>
            <a:pPr lvl="4"/>
            <a:r>
              <a:rPr lang="pt-BR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Click to edit Master text styles</a:t>
            </a:r>
          </a:p>
          <a:p>
            <a:pPr lvl="1"/>
            <a:r>
              <a:rPr lang="pt-BR" smtClean="0"/>
              <a:t>Second level</a:t>
            </a:r>
          </a:p>
          <a:p>
            <a:pPr lvl="2"/>
            <a:r>
              <a:rPr lang="pt-BR" smtClean="0"/>
              <a:t>Third level</a:t>
            </a:r>
          </a:p>
          <a:p>
            <a:pPr lvl="3"/>
            <a:r>
              <a:rPr lang="pt-BR" smtClean="0"/>
              <a:t>Fourth level</a:t>
            </a:r>
          </a:p>
          <a:p>
            <a:pPr lvl="4"/>
            <a:r>
              <a:rPr lang="pt-BR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5EAC0-1DEE-2A45-AA77-1C7D3DBE102B}" type="datetimeFigureOut">
              <a:rPr lang="en-US" smtClean="0"/>
              <a:pPr/>
              <a:t>29/01/18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B9EA4-2E70-F44E-A2E4-D2664E896C1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4943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5EAC0-1DEE-2A45-AA77-1C7D3DBE102B}" type="datetimeFigureOut">
              <a:rPr lang="en-US" smtClean="0"/>
              <a:pPr/>
              <a:t>29/01/18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B9EA4-2E70-F44E-A2E4-D2664E896C1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5732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5EAC0-1DEE-2A45-AA77-1C7D3DBE102B}" type="datetimeFigureOut">
              <a:rPr lang="en-US" smtClean="0"/>
              <a:pPr/>
              <a:t>29/01/18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B9EA4-2E70-F44E-A2E4-D2664E896C1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679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Click to edit Master text styles</a:t>
            </a:r>
          </a:p>
          <a:p>
            <a:pPr lvl="1"/>
            <a:r>
              <a:rPr lang="pt-BR" smtClean="0"/>
              <a:t>Second level</a:t>
            </a:r>
          </a:p>
          <a:p>
            <a:pPr lvl="2"/>
            <a:r>
              <a:rPr lang="pt-BR" smtClean="0"/>
              <a:t>Third level</a:t>
            </a:r>
          </a:p>
          <a:p>
            <a:pPr lvl="3"/>
            <a:r>
              <a:rPr lang="pt-BR" smtClean="0"/>
              <a:t>Fourth level</a:t>
            </a:r>
          </a:p>
          <a:p>
            <a:pPr lvl="4"/>
            <a:r>
              <a:rPr lang="pt-BR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5EAC0-1DEE-2A45-AA77-1C7D3DBE102B}" type="datetimeFigureOut">
              <a:rPr lang="en-US" smtClean="0"/>
              <a:pPr/>
              <a:t>29/01/18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B9EA4-2E70-F44E-A2E4-D2664E896C1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9758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5EAC0-1DEE-2A45-AA77-1C7D3DBE102B}" type="datetimeFigureOut">
              <a:rPr lang="en-US" smtClean="0"/>
              <a:pPr/>
              <a:t>29/01/18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B9EA4-2E70-F44E-A2E4-D2664E896C1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48641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Click to edit Master text styles</a:t>
            </a:r>
          </a:p>
          <a:p>
            <a:pPr lvl="1"/>
            <a:r>
              <a:rPr lang="pt-BR" smtClean="0"/>
              <a:t>Second level</a:t>
            </a:r>
          </a:p>
          <a:p>
            <a:pPr lvl="2"/>
            <a:r>
              <a:rPr lang="pt-BR" smtClean="0"/>
              <a:t>Third level</a:t>
            </a:r>
          </a:p>
          <a:p>
            <a:pPr lvl="3"/>
            <a:r>
              <a:rPr lang="pt-BR" smtClean="0"/>
              <a:t>Fourth level</a:t>
            </a:r>
          </a:p>
          <a:p>
            <a:pPr lvl="4"/>
            <a:r>
              <a:rPr lang="pt-BR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B5EAC0-1DEE-2A45-AA77-1C7D3DBE102B}" type="datetimeFigureOut">
              <a:rPr lang="en-US" smtClean="0"/>
              <a:pPr/>
              <a:t>29/01/18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DB9EA4-2E70-F44E-A2E4-D2664E896C1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1904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eg"/><Relationship Id="rId3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png"/><Relationship Id="rId3" Type="http://schemas.openxmlformats.org/officeDocument/2006/relationships/image" Target="../media/image70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6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7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8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9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0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1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2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3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4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5.png"/><Relationship Id="rId3" Type="http://schemas.openxmlformats.org/officeDocument/2006/relationships/image" Target="../media/image8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7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8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9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0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Curso</a:t>
            </a:r>
            <a:r>
              <a:rPr lang="en-US" dirty="0" smtClean="0"/>
              <a:t> </a:t>
            </a:r>
            <a:r>
              <a:rPr lang="en-US" dirty="0" err="1" smtClean="0"/>
              <a:t>Archimate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Aula 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02627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35034"/>
            <a:ext cx="8229600" cy="5491129"/>
          </a:xfrm>
        </p:spPr>
        <p:txBody>
          <a:bodyPr/>
          <a:lstStyle/>
          <a:p>
            <a:r>
              <a:rPr lang="uz-Cyrl-UZ" i="1" dirty="0"/>
              <a:t>Influence </a:t>
            </a:r>
            <a:r>
              <a:rPr lang="uz-Cyrl-UZ" dirty="0"/>
              <a:t>- Indica que o elemento afeta um elemento da camada motivacional, podendo ser positivamente ou </a:t>
            </a:r>
            <a:r>
              <a:rPr lang="uz-Cyrl-UZ" dirty="0" smtClean="0"/>
              <a:t>negativamente</a:t>
            </a:r>
            <a:endParaRPr lang="pt-BR" dirty="0"/>
          </a:p>
        </p:txBody>
      </p:sp>
      <p:pic>
        <p:nvPicPr>
          <p:cNvPr id="4" name="image100.png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3382178" y="2622014"/>
            <a:ext cx="1819543" cy="689013"/>
          </a:xfrm>
          <a:prstGeom prst="rect">
            <a:avLst/>
          </a:prstGeom>
          <a:ln/>
        </p:spPr>
      </p:pic>
      <p:sp>
        <p:nvSpPr>
          <p:cNvPr id="5" name="CaixaDeTexto 4"/>
          <p:cNvSpPr txBox="1"/>
          <p:nvPr/>
        </p:nvSpPr>
        <p:spPr>
          <a:xfrm>
            <a:off x="914723" y="4744243"/>
            <a:ext cx="16742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 smtClean="0"/>
              <a:t>Exemplo</a:t>
            </a:r>
            <a:r>
              <a:rPr lang="pt-BR" dirty="0" smtClean="0"/>
              <a:t>:</a:t>
            </a:r>
            <a:endParaRPr lang="pt-BR" dirty="0"/>
          </a:p>
        </p:txBody>
      </p:sp>
      <p:pic>
        <p:nvPicPr>
          <p:cNvPr id="65538" name="Picture 2" descr="http://pubs.opengroup.org/architecture/archimate3-doc/ts_archimate_3.0.1-final-rev_files/image046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622790" y="4429351"/>
            <a:ext cx="4187825" cy="225265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710120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35034"/>
            <a:ext cx="8229600" cy="5491129"/>
          </a:xfrm>
        </p:spPr>
        <p:txBody>
          <a:bodyPr/>
          <a:lstStyle/>
          <a:p>
            <a:r>
              <a:rPr lang="uz-Cyrl-UZ" i="1" dirty="0"/>
              <a:t>Triggering </a:t>
            </a:r>
            <a:r>
              <a:rPr lang="uz-Cyrl-UZ" dirty="0"/>
              <a:t>- Descreve uma relação direta temporal ou causal entre dois </a:t>
            </a:r>
            <a:r>
              <a:rPr lang="uz-Cyrl-UZ" dirty="0" smtClean="0"/>
              <a:t>elementos</a:t>
            </a:r>
            <a:endParaRPr lang="pt-BR" dirty="0"/>
          </a:p>
        </p:txBody>
      </p:sp>
      <p:pic>
        <p:nvPicPr>
          <p:cNvPr id="4" name="image123.png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3536415" y="2803333"/>
            <a:ext cx="1775705" cy="518711"/>
          </a:xfrm>
          <a:prstGeom prst="rect">
            <a:avLst/>
          </a:prstGeom>
          <a:ln/>
        </p:spPr>
      </p:pic>
      <p:sp>
        <p:nvSpPr>
          <p:cNvPr id="5" name="CaixaDeTexto 4"/>
          <p:cNvSpPr txBox="1"/>
          <p:nvPr/>
        </p:nvSpPr>
        <p:spPr>
          <a:xfrm>
            <a:off x="661012" y="4159468"/>
            <a:ext cx="16742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 smtClean="0"/>
              <a:t>Exemplo</a:t>
            </a:r>
            <a:r>
              <a:rPr lang="pt-BR" dirty="0" smtClean="0"/>
              <a:t>:</a:t>
            </a:r>
            <a:endParaRPr lang="pt-BR" dirty="0"/>
          </a:p>
        </p:txBody>
      </p:sp>
      <p:pic>
        <p:nvPicPr>
          <p:cNvPr id="64514" name="Picture 2" descr="http://pubs.opengroup.org/architecture/archimate3-doc/ts_archimate_3.0.1-final-rev_files/image048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61012" y="5239385"/>
            <a:ext cx="7858553" cy="68768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7864689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35034"/>
            <a:ext cx="8229600" cy="5491129"/>
          </a:xfrm>
        </p:spPr>
        <p:txBody>
          <a:bodyPr/>
          <a:lstStyle/>
          <a:p>
            <a:r>
              <a:rPr lang="uz-Cyrl-UZ" i="1" dirty="0"/>
              <a:t>Flow </a:t>
            </a:r>
            <a:r>
              <a:rPr lang="uz-Cyrl-UZ" dirty="0"/>
              <a:t>- Representa a transição de comportamento de um elemento a </a:t>
            </a:r>
            <a:r>
              <a:rPr lang="uz-Cyrl-UZ" dirty="0" smtClean="0"/>
              <a:t>outro</a:t>
            </a:r>
            <a:endParaRPr lang="pt-BR" dirty="0"/>
          </a:p>
        </p:txBody>
      </p:sp>
      <p:pic>
        <p:nvPicPr>
          <p:cNvPr id="4" name="image60.png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3619500" y="2820318"/>
            <a:ext cx="1404192" cy="319336"/>
          </a:xfrm>
          <a:prstGeom prst="rect">
            <a:avLst/>
          </a:prstGeom>
          <a:ln/>
        </p:spPr>
      </p:pic>
      <p:sp>
        <p:nvSpPr>
          <p:cNvPr id="5" name="CaixaDeTexto 4"/>
          <p:cNvSpPr txBox="1"/>
          <p:nvPr/>
        </p:nvSpPr>
        <p:spPr>
          <a:xfrm>
            <a:off x="457200" y="4355689"/>
            <a:ext cx="16742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 smtClean="0"/>
              <a:t>Exemplo</a:t>
            </a:r>
            <a:r>
              <a:rPr lang="pt-BR" dirty="0" smtClean="0"/>
              <a:t>:</a:t>
            </a:r>
            <a:endParaRPr lang="pt-BR" dirty="0"/>
          </a:p>
        </p:txBody>
      </p:sp>
      <p:pic>
        <p:nvPicPr>
          <p:cNvPr id="63490" name="Picture 2" descr="http://pubs.opengroup.org/architecture/archimate3-doc/ts_archimate_3.0.1-final-rev_files/image050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767460" y="4355689"/>
            <a:ext cx="5312456" cy="22151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4593206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35034"/>
            <a:ext cx="8229600" cy="5491129"/>
          </a:xfrm>
        </p:spPr>
        <p:txBody>
          <a:bodyPr/>
          <a:lstStyle/>
          <a:p>
            <a:r>
              <a:rPr lang="uz-Cyrl-UZ" i="1" dirty="0"/>
              <a:t>Specialization </a:t>
            </a:r>
            <a:r>
              <a:rPr lang="uz-Cyrl-UZ" dirty="0"/>
              <a:t>- Indica que um elemento é uma especialização ou uma instância de </a:t>
            </a:r>
            <a:r>
              <a:rPr lang="uz-Cyrl-UZ" dirty="0" smtClean="0"/>
              <a:t>outro</a:t>
            </a:r>
            <a:endParaRPr lang="pt-BR" dirty="0"/>
          </a:p>
        </p:txBody>
      </p:sp>
      <p:pic>
        <p:nvPicPr>
          <p:cNvPr id="4" name="image33.jpg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3459295" y="2987637"/>
            <a:ext cx="1563555" cy="370442"/>
          </a:xfrm>
          <a:prstGeom prst="rect">
            <a:avLst/>
          </a:prstGeom>
          <a:ln/>
        </p:spPr>
      </p:pic>
      <p:sp>
        <p:nvSpPr>
          <p:cNvPr id="5" name="CaixaDeTexto 4"/>
          <p:cNvSpPr txBox="1"/>
          <p:nvPr/>
        </p:nvSpPr>
        <p:spPr>
          <a:xfrm>
            <a:off x="457200" y="4245429"/>
            <a:ext cx="16742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 smtClean="0"/>
              <a:t>Exemplo</a:t>
            </a:r>
            <a:r>
              <a:rPr lang="pt-BR" dirty="0" smtClean="0"/>
              <a:t>:</a:t>
            </a:r>
            <a:endParaRPr lang="pt-BR" dirty="0"/>
          </a:p>
        </p:txBody>
      </p:sp>
      <p:pic>
        <p:nvPicPr>
          <p:cNvPr id="62466" name="Picture 2" descr="http://pubs.opengroup.org/architecture/archimate3-doc/ts_archimate_3.0.1-final-rev_files/image052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59295" y="4245429"/>
            <a:ext cx="4302087" cy="216717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6516026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35034"/>
            <a:ext cx="8229600" cy="5491129"/>
          </a:xfrm>
        </p:spPr>
        <p:txBody>
          <a:bodyPr/>
          <a:lstStyle/>
          <a:p>
            <a:r>
              <a:rPr lang="uz-Cyrl-UZ" i="1" dirty="0"/>
              <a:t>Association </a:t>
            </a:r>
            <a:r>
              <a:rPr lang="uz-Cyrl-UZ" dirty="0"/>
              <a:t>- Indica um relacionamento não especificado ou não presente na </a:t>
            </a:r>
            <a:r>
              <a:rPr lang="uz-Cyrl-UZ" dirty="0" smtClean="0"/>
              <a:t>linguagem</a:t>
            </a:r>
            <a:endParaRPr lang="pt-BR" dirty="0"/>
          </a:p>
        </p:txBody>
      </p:sp>
      <p:pic>
        <p:nvPicPr>
          <p:cNvPr id="4" name="image13.png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3569465" y="3039202"/>
            <a:ext cx="1516885" cy="210774"/>
          </a:xfrm>
          <a:prstGeom prst="rect">
            <a:avLst/>
          </a:prstGeom>
          <a:ln/>
        </p:spPr>
      </p:pic>
      <p:sp>
        <p:nvSpPr>
          <p:cNvPr id="5" name="CaixaDeTexto 4"/>
          <p:cNvSpPr txBox="1"/>
          <p:nvPr/>
        </p:nvSpPr>
        <p:spPr>
          <a:xfrm>
            <a:off x="457200" y="4451855"/>
            <a:ext cx="16742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 smtClean="0"/>
              <a:t>Exemplo</a:t>
            </a:r>
            <a:r>
              <a:rPr lang="pt-BR" dirty="0" smtClean="0"/>
              <a:t>:</a:t>
            </a:r>
            <a:endParaRPr lang="pt-BR" dirty="0"/>
          </a:p>
        </p:txBody>
      </p:sp>
      <p:pic>
        <p:nvPicPr>
          <p:cNvPr id="61442" name="Picture 2" descr="http://pubs.opengroup.org/architecture/archimate3-doc/ts_archimate_3.0.1-final-rev_files/image054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577947" y="4083427"/>
            <a:ext cx="5289206" cy="260513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346153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35034"/>
            <a:ext cx="8229600" cy="5491129"/>
          </a:xfrm>
        </p:spPr>
        <p:txBody>
          <a:bodyPr/>
          <a:lstStyle/>
          <a:p>
            <a:r>
              <a:rPr lang="uz-Cyrl-UZ" i="1" dirty="0"/>
              <a:t>Junction </a:t>
            </a:r>
            <a:r>
              <a:rPr lang="uz-Cyrl-UZ" dirty="0"/>
              <a:t>- Utilizado para conectar relacioernamentos de mesmo </a:t>
            </a:r>
            <a:r>
              <a:rPr lang="uz-Cyrl-UZ" dirty="0" smtClean="0"/>
              <a:t>tipo</a:t>
            </a:r>
            <a:endParaRPr lang="pt-BR" dirty="0"/>
          </a:p>
        </p:txBody>
      </p:sp>
      <p:pic>
        <p:nvPicPr>
          <p:cNvPr id="4" name="image59.png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2291740" y="2465636"/>
            <a:ext cx="3139575" cy="630104"/>
          </a:xfrm>
          <a:prstGeom prst="rect">
            <a:avLst/>
          </a:prstGeom>
          <a:ln/>
        </p:spPr>
      </p:pic>
      <p:sp>
        <p:nvSpPr>
          <p:cNvPr id="5" name="CaixaDeTexto 4"/>
          <p:cNvSpPr txBox="1"/>
          <p:nvPr/>
        </p:nvSpPr>
        <p:spPr>
          <a:xfrm>
            <a:off x="457200" y="3292281"/>
            <a:ext cx="18345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 smtClean="0"/>
              <a:t>Exemplos</a:t>
            </a:r>
            <a:r>
              <a:rPr lang="pt-BR" dirty="0" smtClean="0"/>
              <a:t>:</a:t>
            </a:r>
            <a:endParaRPr lang="pt-BR" dirty="0"/>
          </a:p>
        </p:txBody>
      </p:sp>
      <p:pic>
        <p:nvPicPr>
          <p:cNvPr id="60418" name="Picture 2" descr="http://pubs.opengroup.org/architecture/archimate3-doc/ts_archimate_3.0.1-final-rev_files/image056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22785" y="4130444"/>
            <a:ext cx="3337909" cy="2392326"/>
          </a:xfrm>
          <a:prstGeom prst="rect">
            <a:avLst/>
          </a:prstGeom>
          <a:noFill/>
        </p:spPr>
      </p:pic>
      <p:pic>
        <p:nvPicPr>
          <p:cNvPr id="60420" name="Picture 4" descr="http://pubs.opengroup.org/architecture/archimate3-doc/ts_archimate_3.0.1-final-rev_files/image057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439547" y="4130444"/>
            <a:ext cx="5456573" cy="178947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6596239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Motivacional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Os elementos de motivação são usados para modelar as motivações ou razões que orientam o design ou as mudanças da Arquitetura</a:t>
            </a:r>
          </a:p>
          <a:p>
            <a:r>
              <a:rPr lang="pt-BR" dirty="0" smtClean="0"/>
              <a:t>Representa a coluna “Por que?” do </a:t>
            </a:r>
            <a:r>
              <a:rPr lang="pt-BR" i="1" dirty="0" err="1" smtClean="0"/>
              <a:t>Zachman</a:t>
            </a:r>
            <a:r>
              <a:rPr lang="pt-BR" i="1" dirty="0" smtClean="0"/>
              <a:t> Framework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8998880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35034"/>
            <a:ext cx="8229600" cy="5491129"/>
          </a:xfrm>
        </p:spPr>
        <p:txBody>
          <a:bodyPr/>
          <a:lstStyle/>
          <a:p>
            <a:r>
              <a:rPr lang="uz-Cyrl-UZ" i="1" dirty="0" smtClean="0"/>
              <a:t>Stakeholder </a:t>
            </a:r>
            <a:r>
              <a:rPr lang="uz-Cyrl-UZ" dirty="0"/>
              <a:t>- Representa o papel de um indivíduo, time ou organização interessado nos </a:t>
            </a:r>
            <a:r>
              <a:rPr lang="uz-Cyrl-UZ" i="1" dirty="0"/>
              <a:t>outcomes</a:t>
            </a:r>
            <a:r>
              <a:rPr lang="uz-Cyrl-UZ" dirty="0"/>
              <a:t> da </a:t>
            </a:r>
            <a:r>
              <a:rPr lang="uz-Cyrl-UZ" dirty="0" smtClean="0"/>
              <a:t>arquitetura</a:t>
            </a:r>
            <a:endParaRPr lang="pt-BR" dirty="0"/>
          </a:p>
        </p:txBody>
      </p:sp>
      <p:pic>
        <p:nvPicPr>
          <p:cNvPr id="5" name="image101.png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3740150" y="3035300"/>
            <a:ext cx="1663700" cy="787400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27297742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35034"/>
            <a:ext cx="8229600" cy="5491129"/>
          </a:xfrm>
        </p:spPr>
        <p:txBody>
          <a:bodyPr/>
          <a:lstStyle/>
          <a:p>
            <a:r>
              <a:rPr lang="uz-Cyrl-UZ" i="1" dirty="0"/>
              <a:t>Driver </a:t>
            </a:r>
            <a:r>
              <a:rPr lang="uz-Cyrl-UZ" dirty="0"/>
              <a:t>- Representa uma condição interna ou externa que motiva uma organização a definir suas metas e as mudanças que devem ser implementadas para chegar até </a:t>
            </a:r>
            <a:r>
              <a:rPr lang="uz-Cyrl-UZ" dirty="0" smtClean="0"/>
              <a:t>ela</a:t>
            </a:r>
            <a:endParaRPr lang="pt-BR" dirty="0"/>
          </a:p>
        </p:txBody>
      </p:sp>
      <p:pic>
        <p:nvPicPr>
          <p:cNvPr id="5" name="image125.png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3771900" y="3048000"/>
            <a:ext cx="1600200" cy="762000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15157935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35034"/>
            <a:ext cx="8229600" cy="5491129"/>
          </a:xfrm>
        </p:spPr>
        <p:txBody>
          <a:bodyPr/>
          <a:lstStyle/>
          <a:p>
            <a:r>
              <a:rPr lang="uz-Cyrl-UZ" i="1" dirty="0"/>
              <a:t>Assessment - </a:t>
            </a:r>
            <a:r>
              <a:rPr lang="uz-Cyrl-UZ" dirty="0"/>
              <a:t>Indica o resultado de uma avaliação do estado atual da organização a respeito do que motiva ela (</a:t>
            </a:r>
            <a:r>
              <a:rPr lang="uz-Cyrl-UZ" i="1" dirty="0"/>
              <a:t>Driver</a:t>
            </a:r>
            <a:r>
              <a:rPr lang="uz-Cyrl-UZ" i="1" dirty="0" smtClean="0"/>
              <a:t>)</a:t>
            </a:r>
            <a:endParaRPr lang="pt-BR" dirty="0"/>
          </a:p>
        </p:txBody>
      </p:sp>
      <p:pic>
        <p:nvPicPr>
          <p:cNvPr id="5" name="image17.png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3740150" y="3035300"/>
            <a:ext cx="1663700" cy="787400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27975914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Governança</a:t>
            </a:r>
            <a:endParaRPr lang="en-US" dirty="0" smtClean="0"/>
          </a:p>
          <a:p>
            <a:r>
              <a:rPr lang="en-US" dirty="0" err="1" smtClean="0"/>
              <a:t>Arquitetura</a:t>
            </a:r>
            <a:r>
              <a:rPr lang="en-US" dirty="0" smtClean="0"/>
              <a:t> </a:t>
            </a:r>
            <a:r>
              <a:rPr lang="en-US" dirty="0" err="1" smtClean="0"/>
              <a:t>Corporativa</a:t>
            </a:r>
            <a:endParaRPr lang="en-US" dirty="0" smtClean="0"/>
          </a:p>
          <a:p>
            <a:r>
              <a:rPr lang="en-US" dirty="0" err="1" smtClean="0"/>
              <a:t>Tipos</a:t>
            </a:r>
            <a:r>
              <a:rPr lang="en-US" dirty="0" smtClean="0"/>
              <a:t> de Framework</a:t>
            </a:r>
          </a:p>
          <a:p>
            <a:r>
              <a:rPr lang="en-US" smtClean="0"/>
              <a:t>Padronizaç</a:t>
            </a:r>
            <a:r>
              <a:rPr lang="en-US" smtClean="0"/>
              <a:t>ão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46075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106037"/>
            <a:ext cx="8229600" cy="1143000"/>
          </a:xfrm>
        </p:spPr>
        <p:txBody>
          <a:bodyPr/>
          <a:lstStyle/>
          <a:p>
            <a:r>
              <a:rPr lang="pt-BR" dirty="0" smtClean="0"/>
              <a:t>Exemplo 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079653"/>
            <a:ext cx="8229600" cy="702325"/>
          </a:xfrm>
        </p:spPr>
        <p:txBody>
          <a:bodyPr/>
          <a:lstStyle/>
          <a:p>
            <a:pPr>
              <a:buNone/>
            </a:pPr>
            <a:r>
              <a:rPr lang="pt-BR" dirty="0" err="1" smtClean="0"/>
              <a:t>Stakeholder</a:t>
            </a:r>
            <a:r>
              <a:rPr lang="pt-BR" dirty="0" smtClean="0"/>
              <a:t>, </a:t>
            </a:r>
            <a:r>
              <a:rPr lang="pt-BR" dirty="0" err="1" smtClean="0"/>
              <a:t>Driver</a:t>
            </a:r>
            <a:r>
              <a:rPr lang="pt-BR" dirty="0" smtClean="0"/>
              <a:t> e </a:t>
            </a:r>
            <a:r>
              <a:rPr lang="pt-BR" dirty="0" err="1" smtClean="0"/>
              <a:t>Assessment</a:t>
            </a:r>
            <a:r>
              <a:rPr lang="pt-BR" dirty="0" smtClean="0"/>
              <a:t>:</a:t>
            </a:r>
            <a:endParaRPr lang="pt-BR" dirty="0"/>
          </a:p>
        </p:txBody>
      </p:sp>
      <p:pic>
        <p:nvPicPr>
          <p:cNvPr id="87042" name="Picture 2" descr="http://pubs.opengroup.org/architecture/archimate3-doc/ts_archimate_3.0.1-final-rev_files/image076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62235" y="1951362"/>
            <a:ext cx="8462276" cy="471616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35034"/>
            <a:ext cx="8229600" cy="5491129"/>
          </a:xfrm>
        </p:spPr>
        <p:txBody>
          <a:bodyPr/>
          <a:lstStyle/>
          <a:p>
            <a:r>
              <a:rPr lang="uz-Cyrl-UZ" i="1" dirty="0"/>
              <a:t>Goal </a:t>
            </a:r>
            <a:r>
              <a:rPr lang="uz-Cyrl-UZ" dirty="0"/>
              <a:t>- Indica a intenção, direção ou estado desejado de uma organização e seus </a:t>
            </a:r>
            <a:r>
              <a:rPr lang="uz-Cyrl-UZ" i="1" dirty="0" smtClean="0"/>
              <a:t>stakeholders</a:t>
            </a:r>
            <a:endParaRPr lang="pt-BR" dirty="0"/>
          </a:p>
        </p:txBody>
      </p:sp>
      <p:pic>
        <p:nvPicPr>
          <p:cNvPr id="5" name="image62.png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3797300" y="3086100"/>
            <a:ext cx="1549400" cy="685800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23138410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35034"/>
            <a:ext cx="8229600" cy="5491129"/>
          </a:xfrm>
        </p:spPr>
        <p:txBody>
          <a:bodyPr/>
          <a:lstStyle/>
          <a:p>
            <a:r>
              <a:rPr lang="uz-Cyrl-UZ" i="1" dirty="0"/>
              <a:t>Outcome - </a:t>
            </a:r>
            <a:r>
              <a:rPr lang="uz-Cyrl-UZ" dirty="0"/>
              <a:t>Indica um resultado alcançado pela </a:t>
            </a:r>
            <a:r>
              <a:rPr lang="uz-Cyrl-UZ" dirty="0" smtClean="0"/>
              <a:t>organização</a:t>
            </a:r>
            <a:endParaRPr lang="pt-BR" dirty="0"/>
          </a:p>
        </p:txBody>
      </p:sp>
      <p:pic>
        <p:nvPicPr>
          <p:cNvPr id="5" name="image104.png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3740150" y="3035300"/>
            <a:ext cx="1663700" cy="787400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36033291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35034"/>
            <a:ext cx="8229600" cy="5491129"/>
          </a:xfrm>
        </p:spPr>
        <p:txBody>
          <a:bodyPr/>
          <a:lstStyle/>
          <a:p>
            <a:r>
              <a:rPr lang="uz-Cyrl-UZ" i="1" dirty="0"/>
              <a:t>Principle </a:t>
            </a:r>
            <a:r>
              <a:rPr lang="uz-Cyrl-UZ" dirty="0"/>
              <a:t>-  Indica um estado ou intenção que deve ser cumprida/alcançada pela </a:t>
            </a:r>
            <a:r>
              <a:rPr lang="uz-Cyrl-UZ" dirty="0" smtClean="0"/>
              <a:t>organização</a:t>
            </a:r>
            <a:endParaRPr lang="pt-BR" dirty="0"/>
          </a:p>
        </p:txBody>
      </p:sp>
      <p:pic>
        <p:nvPicPr>
          <p:cNvPr id="5" name="image34.png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3797300" y="3086100"/>
            <a:ext cx="1549400" cy="685800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11699270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35034"/>
            <a:ext cx="8229600" cy="5491129"/>
          </a:xfrm>
        </p:spPr>
        <p:txBody>
          <a:bodyPr/>
          <a:lstStyle/>
          <a:p>
            <a:r>
              <a:rPr lang="uz-Cyrl-UZ" i="1" dirty="0"/>
              <a:t>Requirement </a:t>
            </a:r>
            <a:r>
              <a:rPr lang="uz-Cyrl-UZ" dirty="0"/>
              <a:t>- Indica um estado ou intenção que deve, obrigatóriamente, ser cumprida/alcançada pela </a:t>
            </a:r>
            <a:r>
              <a:rPr lang="uz-Cyrl-UZ" dirty="0" smtClean="0"/>
              <a:t>organização</a:t>
            </a:r>
            <a:endParaRPr lang="pt-BR" dirty="0"/>
          </a:p>
        </p:txBody>
      </p:sp>
      <p:pic>
        <p:nvPicPr>
          <p:cNvPr id="4" name="image130.png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2901950" y="3073400"/>
            <a:ext cx="3340100" cy="711200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42622403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35034"/>
            <a:ext cx="8229600" cy="5491129"/>
          </a:xfrm>
        </p:spPr>
        <p:txBody>
          <a:bodyPr/>
          <a:lstStyle/>
          <a:p>
            <a:r>
              <a:rPr lang="uz-Cyrl-UZ" i="1" dirty="0"/>
              <a:t>Constraint </a:t>
            </a:r>
            <a:r>
              <a:rPr lang="uz-Cyrl-UZ" dirty="0"/>
              <a:t>- Indica as limitações ou obstruções que impedem a organização de alcançar uma </a:t>
            </a:r>
            <a:r>
              <a:rPr lang="uz-Cyrl-UZ" dirty="0" smtClean="0"/>
              <a:t>meta</a:t>
            </a:r>
            <a:endParaRPr lang="pt-BR" dirty="0"/>
          </a:p>
        </p:txBody>
      </p:sp>
      <p:pic>
        <p:nvPicPr>
          <p:cNvPr id="4" name="image26.png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3022600" y="3098800"/>
            <a:ext cx="3098800" cy="660400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39496081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74464"/>
          </a:xfrm>
        </p:spPr>
        <p:txBody>
          <a:bodyPr/>
          <a:lstStyle/>
          <a:p>
            <a:r>
              <a:rPr lang="pt-BR" dirty="0" smtClean="0"/>
              <a:t>Exemplo 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54236" y="874464"/>
            <a:ext cx="8989763" cy="1076898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US" dirty="0" smtClean="0"/>
              <a:t>Goal, Outcome, Principle, Requirement e Constraint:</a:t>
            </a:r>
            <a:endParaRPr lang="pt-BR" dirty="0"/>
          </a:p>
        </p:txBody>
      </p:sp>
      <p:pic>
        <p:nvPicPr>
          <p:cNvPr id="88066" name="Picture 2" descr="http://pubs.opengroup.org/architecture/archimate3-doc/ts_archimate_3.0.1-final-rev_files/image082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82945" y="1514819"/>
            <a:ext cx="6546565" cy="534318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35034"/>
            <a:ext cx="8229600" cy="5491129"/>
          </a:xfrm>
        </p:spPr>
        <p:txBody>
          <a:bodyPr/>
          <a:lstStyle/>
          <a:p>
            <a:r>
              <a:rPr lang="uz-Cyrl-UZ" i="1" dirty="0"/>
              <a:t>Meaning -  </a:t>
            </a:r>
            <a:r>
              <a:rPr lang="uz-Cyrl-UZ" dirty="0"/>
              <a:t>Representa o sentido ou significado de um elemento em seu contexto </a:t>
            </a:r>
            <a:r>
              <a:rPr lang="uz-Cyrl-UZ" dirty="0" smtClean="0"/>
              <a:t>atual</a:t>
            </a:r>
            <a:endParaRPr lang="pt-BR" dirty="0"/>
          </a:p>
        </p:txBody>
      </p:sp>
      <p:pic>
        <p:nvPicPr>
          <p:cNvPr id="4" name="image127.png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3740150" y="3035300"/>
            <a:ext cx="1663700" cy="787400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35939747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35034"/>
            <a:ext cx="8229600" cy="5491129"/>
          </a:xfrm>
        </p:spPr>
        <p:txBody>
          <a:bodyPr/>
          <a:lstStyle/>
          <a:p>
            <a:r>
              <a:rPr lang="uz-Cyrl-UZ" i="1" dirty="0"/>
              <a:t>Value - </a:t>
            </a:r>
            <a:r>
              <a:rPr lang="uz-Cyrl-UZ" dirty="0"/>
              <a:t>Representa valor, utilidade ou importância de um </a:t>
            </a:r>
            <a:r>
              <a:rPr lang="uz-Cyrl-UZ" dirty="0" smtClean="0"/>
              <a:t>elemento</a:t>
            </a:r>
            <a:endParaRPr lang="pt-BR" dirty="0"/>
          </a:p>
        </p:txBody>
      </p:sp>
      <p:pic>
        <p:nvPicPr>
          <p:cNvPr id="4" name="image14.png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3740150" y="3035300"/>
            <a:ext cx="1663700" cy="787400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40714911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74464"/>
          </a:xfrm>
        </p:spPr>
        <p:txBody>
          <a:bodyPr/>
          <a:lstStyle/>
          <a:p>
            <a:r>
              <a:rPr lang="pt-BR" dirty="0" smtClean="0"/>
              <a:t>Exemplo 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54236" y="874464"/>
            <a:ext cx="8989763" cy="1076898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US" dirty="0" smtClean="0"/>
              <a:t>Meaning e Value:</a:t>
            </a:r>
            <a:endParaRPr lang="pt-BR" dirty="0"/>
          </a:p>
        </p:txBody>
      </p:sp>
      <p:pic>
        <p:nvPicPr>
          <p:cNvPr id="90114" name="Picture 2" descr="http://pubs.opengroup.org/architecture/archimate3-doc/ts_archimate_3.0.1-final-rev_files/image085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1553378"/>
            <a:ext cx="8265452" cy="530462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Relacionamentos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31831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Estratégia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4641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35034"/>
            <a:ext cx="8229600" cy="5491129"/>
          </a:xfrm>
        </p:spPr>
        <p:txBody>
          <a:bodyPr/>
          <a:lstStyle/>
          <a:p>
            <a:r>
              <a:rPr lang="uz-Cyrl-UZ" i="1" dirty="0" smtClean="0"/>
              <a:t>Resource </a:t>
            </a:r>
            <a:r>
              <a:rPr lang="uz-Cyrl-UZ" dirty="0" smtClean="0"/>
              <a:t>- Indica recursos ou posses de um indivíduo ou organização</a:t>
            </a:r>
            <a:endParaRPr lang="pt-BR" dirty="0"/>
          </a:p>
        </p:txBody>
      </p:sp>
      <p:pic>
        <p:nvPicPr>
          <p:cNvPr id="6" name="image124.png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4013200" y="3162300"/>
            <a:ext cx="1117600" cy="533400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34919952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35034"/>
            <a:ext cx="8229600" cy="5491129"/>
          </a:xfrm>
        </p:spPr>
        <p:txBody>
          <a:bodyPr/>
          <a:lstStyle/>
          <a:p>
            <a:r>
              <a:rPr lang="uz-Cyrl-UZ" i="1" dirty="0"/>
              <a:t>Capability </a:t>
            </a:r>
            <a:r>
              <a:rPr lang="uz-Cyrl-UZ" dirty="0"/>
              <a:t>- Uma habilidade ou capacidade pertencente a um elemento da estrutura </a:t>
            </a:r>
            <a:r>
              <a:rPr lang="uz-Cyrl-UZ" dirty="0" smtClean="0"/>
              <a:t>ativa</a:t>
            </a:r>
            <a:endParaRPr lang="pt-BR" dirty="0"/>
          </a:p>
        </p:txBody>
      </p:sp>
      <p:pic>
        <p:nvPicPr>
          <p:cNvPr id="4" name="image28.png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4013200" y="3162300"/>
            <a:ext cx="1117600" cy="533400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22350413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35034"/>
            <a:ext cx="8229600" cy="5491129"/>
          </a:xfrm>
        </p:spPr>
        <p:txBody>
          <a:bodyPr/>
          <a:lstStyle/>
          <a:p>
            <a:r>
              <a:rPr lang="uz-Cyrl-UZ" i="1" dirty="0"/>
              <a:t>Course of Action </a:t>
            </a:r>
            <a:r>
              <a:rPr lang="uz-Cyrl-UZ" dirty="0"/>
              <a:t>- Um plano de ação ou abordagem à uma capacidade pertencente à </a:t>
            </a:r>
            <a:r>
              <a:rPr lang="uz-Cyrl-UZ" dirty="0" smtClean="0"/>
              <a:t>organização</a:t>
            </a:r>
            <a:endParaRPr lang="pt-BR" dirty="0"/>
          </a:p>
        </p:txBody>
      </p:sp>
      <p:pic>
        <p:nvPicPr>
          <p:cNvPr id="4" name="image80.png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4013200" y="3162300"/>
            <a:ext cx="1117600" cy="533400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15141991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74464"/>
          </a:xfrm>
        </p:spPr>
        <p:txBody>
          <a:bodyPr/>
          <a:lstStyle/>
          <a:p>
            <a:r>
              <a:rPr lang="pt-BR" dirty="0" smtClean="0"/>
              <a:t>Exemplo 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54236" y="874464"/>
            <a:ext cx="8989763" cy="1076898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US" dirty="0" smtClean="0"/>
              <a:t>Elementos Estratégicos:</a:t>
            </a:r>
            <a:endParaRPr lang="pt-BR" dirty="0"/>
          </a:p>
        </p:txBody>
      </p:sp>
      <p:pic>
        <p:nvPicPr>
          <p:cNvPr id="91138" name="Picture 2" descr="http://pubs.opengroup.org/architecture/archimate3-doc/ts_archimate_3.0.1-final-rev_files/image10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93812" y="1359207"/>
            <a:ext cx="5930708" cy="548898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Negócio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Representa</a:t>
            </a:r>
            <a:r>
              <a:rPr lang="en-US" dirty="0" smtClean="0"/>
              <a:t> o </a:t>
            </a:r>
            <a:r>
              <a:rPr lang="en-US" dirty="0" err="1" smtClean="0"/>
              <a:t>modelo</a:t>
            </a:r>
            <a:r>
              <a:rPr lang="en-US" dirty="0" smtClean="0"/>
              <a:t> de </a:t>
            </a:r>
            <a:r>
              <a:rPr lang="en-US" dirty="0" err="1" smtClean="0"/>
              <a:t>negócio</a:t>
            </a:r>
            <a:r>
              <a:rPr lang="en-US" dirty="0" smtClean="0"/>
              <a:t> </a:t>
            </a:r>
            <a:r>
              <a:rPr lang="en-US" dirty="0" err="1" smtClean="0"/>
              <a:t>da</a:t>
            </a:r>
            <a:r>
              <a:rPr lang="en-US" dirty="0" smtClean="0"/>
              <a:t> </a:t>
            </a:r>
            <a:r>
              <a:rPr lang="en-US" dirty="0" err="1" smtClean="0"/>
              <a:t>arquitetura</a:t>
            </a:r>
            <a:r>
              <a:rPr lang="en-US" dirty="0" smtClean="0"/>
              <a:t> </a:t>
            </a:r>
            <a:r>
              <a:rPr lang="en-US" dirty="0" err="1" smtClean="0"/>
              <a:t>da</a:t>
            </a:r>
            <a:r>
              <a:rPr lang="en-US" dirty="0" smtClean="0"/>
              <a:t> </a:t>
            </a:r>
            <a:r>
              <a:rPr lang="en-US" dirty="0" err="1" smtClean="0"/>
              <a:t>corporação</a:t>
            </a:r>
            <a:r>
              <a:rPr lang="en-US" dirty="0" smtClean="0"/>
              <a:t>.</a:t>
            </a:r>
          </a:p>
          <a:p>
            <a:r>
              <a:rPr lang="pt-BR" dirty="0" smtClean="0"/>
              <a:t>descrição da estrutura e da interação entre as estratégias de negócio, organizações, funções, processos de negócios e necessidades de informação.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918653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35034"/>
            <a:ext cx="8229600" cy="5491129"/>
          </a:xfrm>
        </p:spPr>
        <p:txBody>
          <a:bodyPr/>
          <a:lstStyle/>
          <a:p>
            <a:r>
              <a:rPr lang="uz-Cyrl-UZ" i="1" dirty="0"/>
              <a:t>Business Actor - </a:t>
            </a:r>
            <a:r>
              <a:rPr lang="uz-Cyrl-UZ" dirty="0"/>
              <a:t>Representa uma entidade da camada de negócios que é capaz de performar ou agir sobre algum </a:t>
            </a:r>
            <a:r>
              <a:rPr lang="uz-Cyrl-UZ" dirty="0" smtClean="0"/>
              <a:t>elemento</a:t>
            </a:r>
            <a:endParaRPr lang="pt-BR" dirty="0"/>
          </a:p>
        </p:txBody>
      </p:sp>
      <p:pic>
        <p:nvPicPr>
          <p:cNvPr id="4" name="image108.png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3111500" y="2952750"/>
            <a:ext cx="2921000" cy="952500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31912054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35034"/>
            <a:ext cx="8229600" cy="5491129"/>
          </a:xfrm>
        </p:spPr>
        <p:txBody>
          <a:bodyPr/>
          <a:lstStyle/>
          <a:p>
            <a:r>
              <a:rPr lang="uz-Cyrl-UZ" i="1" dirty="0"/>
              <a:t>Business Role - </a:t>
            </a:r>
            <a:r>
              <a:rPr lang="uz-Cyrl-UZ" dirty="0"/>
              <a:t>Indica a responsabilidade de comportamento / ação que um </a:t>
            </a:r>
            <a:r>
              <a:rPr lang="uz-Cyrl-UZ" i="1" dirty="0"/>
              <a:t>actor</a:t>
            </a:r>
            <a:r>
              <a:rPr lang="uz-Cyrl-UZ" dirty="0"/>
              <a:t> pode performar no contexto </a:t>
            </a:r>
            <a:r>
              <a:rPr lang="uz-Cyrl-UZ" dirty="0" smtClean="0"/>
              <a:t>atual</a:t>
            </a:r>
            <a:endParaRPr lang="pt-BR" dirty="0"/>
          </a:p>
        </p:txBody>
      </p:sp>
      <p:pic>
        <p:nvPicPr>
          <p:cNvPr id="4" name="image99.png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2997200" y="3035300"/>
            <a:ext cx="3149600" cy="787400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92580777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35034"/>
            <a:ext cx="8229600" cy="5491129"/>
          </a:xfrm>
        </p:spPr>
        <p:txBody>
          <a:bodyPr/>
          <a:lstStyle/>
          <a:p>
            <a:r>
              <a:rPr lang="uz-Cyrl-UZ" i="1" dirty="0"/>
              <a:t>Business collaboration </a:t>
            </a:r>
            <a:r>
              <a:rPr lang="uz-Cyrl-UZ" dirty="0"/>
              <a:t>- Indica a junção de dois ou mais elementos da camada de negócio para performar um comportamento </a:t>
            </a:r>
            <a:r>
              <a:rPr lang="uz-Cyrl-UZ" dirty="0" smtClean="0"/>
              <a:t>coletivo</a:t>
            </a:r>
            <a:endParaRPr lang="pt-BR" dirty="0"/>
          </a:p>
        </p:txBody>
      </p:sp>
      <p:pic>
        <p:nvPicPr>
          <p:cNvPr id="4" name="image16.png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3048000" y="3035300"/>
            <a:ext cx="3048000" cy="787400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305064015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35034"/>
            <a:ext cx="8229600" cy="5491129"/>
          </a:xfrm>
        </p:spPr>
        <p:txBody>
          <a:bodyPr/>
          <a:lstStyle/>
          <a:p>
            <a:r>
              <a:rPr lang="uz-Cyrl-UZ" i="1" dirty="0"/>
              <a:t>Business Interface </a:t>
            </a:r>
            <a:r>
              <a:rPr lang="uz-Cyrl-UZ" dirty="0"/>
              <a:t>- Representa um ponto de acesso a qual um </a:t>
            </a:r>
            <a:r>
              <a:rPr lang="uz-Cyrl-UZ" i="1" dirty="0"/>
              <a:t>Business service </a:t>
            </a:r>
            <a:r>
              <a:rPr lang="uz-Cyrl-UZ" dirty="0"/>
              <a:t>estará disponível para o meio interno/</a:t>
            </a:r>
            <a:r>
              <a:rPr lang="uz-Cyrl-UZ" dirty="0" smtClean="0"/>
              <a:t>externo</a:t>
            </a:r>
            <a:endParaRPr lang="pt-BR" dirty="0"/>
          </a:p>
        </p:txBody>
      </p:sp>
      <p:pic>
        <p:nvPicPr>
          <p:cNvPr id="4" name="image54.png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3086100" y="3035300"/>
            <a:ext cx="2971800" cy="787400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4677434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35035"/>
            <a:ext cx="8229600" cy="2317486"/>
          </a:xfrm>
        </p:spPr>
        <p:txBody>
          <a:bodyPr/>
          <a:lstStyle/>
          <a:p>
            <a:r>
              <a:rPr lang="uz-Cyrl-UZ" i="1" dirty="0"/>
              <a:t>Composition </a:t>
            </a:r>
            <a:r>
              <a:rPr lang="uz-Cyrl-UZ" dirty="0"/>
              <a:t>- Indica que um elemento consiste em um ou mais conceitos. Esse tipo de relacionamento é sempre permitido entre elementos do </a:t>
            </a:r>
            <a:r>
              <a:rPr lang="uz-Cyrl-UZ" dirty="0" smtClean="0"/>
              <a:t>mesmo tipo</a:t>
            </a:r>
            <a:endParaRPr lang="pt-BR" dirty="0"/>
          </a:p>
        </p:txBody>
      </p:sp>
      <p:pic>
        <p:nvPicPr>
          <p:cNvPr id="4" name="image39.png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3238960" y="2787267"/>
            <a:ext cx="2470915" cy="933833"/>
          </a:xfrm>
          <a:prstGeom prst="rect">
            <a:avLst/>
          </a:prstGeom>
          <a:ln/>
        </p:spPr>
      </p:pic>
      <p:pic>
        <p:nvPicPr>
          <p:cNvPr id="71682" name="Picture 2" descr="http://pubs.opengroup.org/architecture/archimate3-doc/ts_archimate_3.0.1-final-rev_files/image034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62375" y="4997631"/>
            <a:ext cx="5294999" cy="1373963"/>
          </a:xfrm>
          <a:prstGeom prst="rect">
            <a:avLst/>
          </a:prstGeom>
          <a:noFill/>
        </p:spPr>
      </p:pic>
      <p:sp>
        <p:nvSpPr>
          <p:cNvPr id="6" name="CaixaDeTexto 5"/>
          <p:cNvSpPr txBox="1"/>
          <p:nvPr/>
        </p:nvSpPr>
        <p:spPr>
          <a:xfrm>
            <a:off x="914723" y="4744243"/>
            <a:ext cx="16742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 smtClean="0"/>
              <a:t>Exemplo</a:t>
            </a:r>
            <a:r>
              <a:rPr lang="pt-BR" dirty="0" smtClean="0"/>
              <a:t>: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4824739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74464"/>
          </a:xfrm>
        </p:spPr>
        <p:txBody>
          <a:bodyPr/>
          <a:lstStyle/>
          <a:p>
            <a:r>
              <a:rPr lang="pt-BR" dirty="0" smtClean="0"/>
              <a:t>Exemplo 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54236" y="874464"/>
            <a:ext cx="8989763" cy="1076898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US" dirty="0" smtClean="0"/>
              <a:t>Elementos </a:t>
            </a:r>
            <a:r>
              <a:rPr lang="en-US" dirty="0" err="1" smtClean="0"/>
              <a:t>Ativos</a:t>
            </a:r>
            <a:r>
              <a:rPr lang="en-US" dirty="0" smtClean="0"/>
              <a:t> de </a:t>
            </a:r>
            <a:r>
              <a:rPr lang="en-US" dirty="0" err="1" smtClean="0"/>
              <a:t>Negócio</a:t>
            </a:r>
            <a:r>
              <a:rPr lang="en-US" dirty="0" smtClean="0"/>
              <a:t>:</a:t>
            </a:r>
            <a:endParaRPr lang="pt-BR" dirty="0"/>
          </a:p>
        </p:txBody>
      </p:sp>
      <p:pic>
        <p:nvPicPr>
          <p:cNvPr id="93186" name="Picture 2" descr="http://pubs.opengroup.org/architecture/archimate3-doc/ts_archimate_3.0.1-final-rev_files/image112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63439" y="1425307"/>
            <a:ext cx="5186508" cy="535581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35034"/>
            <a:ext cx="8229600" cy="5491129"/>
          </a:xfrm>
        </p:spPr>
        <p:txBody>
          <a:bodyPr/>
          <a:lstStyle/>
          <a:p>
            <a:r>
              <a:rPr lang="uz-Cyrl-UZ" i="1" dirty="0"/>
              <a:t>Business Process </a:t>
            </a:r>
            <a:r>
              <a:rPr lang="uz-Cyrl-UZ" dirty="0"/>
              <a:t>- Uma sequência de ações ou comportamentos para alcançar um </a:t>
            </a:r>
            <a:r>
              <a:rPr lang="uz-Cyrl-UZ" i="1" dirty="0"/>
              <a:t>outcome</a:t>
            </a:r>
            <a:r>
              <a:rPr lang="uz-Cyrl-UZ" dirty="0"/>
              <a:t> ou </a:t>
            </a:r>
            <a:r>
              <a:rPr lang="uz-Cyrl-UZ" i="1" dirty="0"/>
              <a:t>goal </a:t>
            </a:r>
            <a:r>
              <a:rPr lang="uz-Cyrl-UZ" dirty="0"/>
              <a:t>definido por um </a:t>
            </a:r>
            <a:r>
              <a:rPr lang="uz-Cyrl-UZ" i="1" dirty="0"/>
              <a:t>business service </a:t>
            </a:r>
            <a:r>
              <a:rPr lang="uz-Cyrl-UZ" dirty="0"/>
              <a:t> ou </a:t>
            </a:r>
            <a:r>
              <a:rPr lang="uz-Cyrl-UZ" dirty="0" smtClean="0"/>
              <a:t>produto</a:t>
            </a:r>
            <a:endParaRPr lang="pt-BR" dirty="0"/>
          </a:p>
        </p:txBody>
      </p:sp>
      <p:pic>
        <p:nvPicPr>
          <p:cNvPr id="4" name="image15.png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3422650" y="3136900"/>
            <a:ext cx="2298700" cy="584200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325486974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35034"/>
            <a:ext cx="8229600" cy="5491129"/>
          </a:xfrm>
        </p:spPr>
        <p:txBody>
          <a:bodyPr/>
          <a:lstStyle/>
          <a:p>
            <a:r>
              <a:rPr lang="uz-Cyrl-UZ" i="1" dirty="0"/>
              <a:t>Business function - </a:t>
            </a:r>
            <a:r>
              <a:rPr lang="uz-Cyrl-UZ" dirty="0"/>
              <a:t>Um conjunto de ações ou comportamentos agrupados para alcançar um </a:t>
            </a:r>
            <a:r>
              <a:rPr lang="uz-Cyrl-UZ" i="1" dirty="0"/>
              <a:t>outcome</a:t>
            </a:r>
            <a:r>
              <a:rPr lang="uz-Cyrl-UZ" dirty="0"/>
              <a:t> ou </a:t>
            </a:r>
            <a:r>
              <a:rPr lang="uz-Cyrl-UZ" i="1" dirty="0"/>
              <a:t>goal </a:t>
            </a:r>
            <a:r>
              <a:rPr lang="uz-Cyrl-UZ" dirty="0"/>
              <a:t>definido por um </a:t>
            </a:r>
            <a:r>
              <a:rPr lang="uz-Cyrl-UZ" i="1" dirty="0"/>
              <a:t>business service</a:t>
            </a:r>
            <a:r>
              <a:rPr lang="uz-Cyrl-UZ" dirty="0"/>
              <a:t> ou produto. Semelhante ao </a:t>
            </a:r>
            <a:r>
              <a:rPr lang="uz-Cyrl-UZ" i="1" dirty="0"/>
              <a:t>Business process</a:t>
            </a:r>
            <a:r>
              <a:rPr lang="uz-Cyrl-UZ" dirty="0"/>
              <a:t>, porém, seu agrupamento é definido baseado em recursos, habilidades e </a:t>
            </a:r>
            <a:r>
              <a:rPr lang="uz-Cyrl-UZ" dirty="0" smtClean="0"/>
              <a:t>competências</a:t>
            </a:r>
            <a:endParaRPr lang="pt-BR" dirty="0"/>
          </a:p>
        </p:txBody>
      </p:sp>
      <p:pic>
        <p:nvPicPr>
          <p:cNvPr id="4" name="image71.png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3111500" y="4142917"/>
            <a:ext cx="2921000" cy="787400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144416037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35034"/>
            <a:ext cx="8229600" cy="5491129"/>
          </a:xfrm>
        </p:spPr>
        <p:txBody>
          <a:bodyPr/>
          <a:lstStyle/>
          <a:p>
            <a:r>
              <a:rPr lang="uz-Cyrl-UZ" i="1" dirty="0"/>
              <a:t>Buressiness Interaction - </a:t>
            </a:r>
            <a:r>
              <a:rPr lang="uz-Cyrl-UZ" dirty="0"/>
              <a:t>Conjunto de comportamentos da camada de negócio que são realizados por um ou mais elementos.</a:t>
            </a:r>
            <a:endParaRPr lang="pt-BR" dirty="0"/>
          </a:p>
          <a:p>
            <a:r>
              <a:rPr lang="uz-Cyrl-UZ" dirty="0"/>
              <a:t>Figura N - </a:t>
            </a:r>
            <a:r>
              <a:rPr lang="uz-Cyrl-UZ" i="1" dirty="0"/>
              <a:t>Business Interaction</a:t>
            </a:r>
            <a:endParaRPr lang="pt-BR" dirty="0"/>
          </a:p>
        </p:txBody>
      </p:sp>
      <p:pic>
        <p:nvPicPr>
          <p:cNvPr id="4" name="image121.png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3098800" y="3035300"/>
            <a:ext cx="2946400" cy="787400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221425113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35034"/>
            <a:ext cx="8229600" cy="5491129"/>
          </a:xfrm>
        </p:spPr>
        <p:txBody>
          <a:bodyPr/>
          <a:lstStyle/>
          <a:p>
            <a:r>
              <a:rPr lang="uz-Cyrl-UZ" i="1" dirty="0"/>
              <a:t>Business event - </a:t>
            </a:r>
            <a:r>
              <a:rPr lang="uz-Cyrl-UZ" dirty="0"/>
              <a:t>Representa uma mudança de estado da organização, mudança que pode ser originada internamente ou externamente</a:t>
            </a:r>
            <a:r>
              <a:rPr lang="uz-Cyrl-UZ" dirty="0" smtClean="0"/>
              <a:t>.</a:t>
            </a:r>
            <a:endParaRPr lang="pt-BR" dirty="0"/>
          </a:p>
        </p:txBody>
      </p:sp>
      <p:pic>
        <p:nvPicPr>
          <p:cNvPr id="35842" name="Picture 2" descr="http://pubs.opengroup.org/architecture/archimate3-doc/ts_archimate_3.0.1-final-rev_files/image117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452988" y="2456761"/>
            <a:ext cx="3682718" cy="95259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0628204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35034"/>
            <a:ext cx="8229600" cy="5491129"/>
          </a:xfrm>
        </p:spPr>
        <p:txBody>
          <a:bodyPr/>
          <a:lstStyle/>
          <a:p>
            <a:r>
              <a:rPr lang="uz-Cyrl-UZ" i="1" dirty="0"/>
              <a:t>Business service - </a:t>
            </a:r>
            <a:r>
              <a:rPr lang="uz-Cyrl-UZ" dirty="0"/>
              <a:t>Representa um comportamento de negócio explicitamente definido, funcionalidades de papéis da organização ou colaboração entre eles para o meio interno/externo</a:t>
            </a:r>
            <a:r>
              <a:rPr lang="uz-Cyrl-UZ" dirty="0" smtClean="0"/>
              <a:t>.</a:t>
            </a:r>
            <a:endParaRPr lang="pt-BR" dirty="0"/>
          </a:p>
        </p:txBody>
      </p:sp>
      <p:pic>
        <p:nvPicPr>
          <p:cNvPr id="4" name="image53.png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3048000" y="3578033"/>
            <a:ext cx="3048000" cy="787400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265511882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74464"/>
          </a:xfrm>
        </p:spPr>
        <p:txBody>
          <a:bodyPr/>
          <a:lstStyle/>
          <a:p>
            <a:r>
              <a:rPr lang="pt-BR" dirty="0" smtClean="0"/>
              <a:t>Exemplo 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54236" y="874464"/>
            <a:ext cx="8989763" cy="1076898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US" dirty="0" smtClean="0"/>
              <a:t>Elementos </a:t>
            </a:r>
            <a:r>
              <a:rPr lang="en-US" dirty="0" err="1" smtClean="0"/>
              <a:t>Comportamentais</a:t>
            </a:r>
            <a:r>
              <a:rPr lang="en-US" dirty="0" smtClean="0"/>
              <a:t> de </a:t>
            </a:r>
            <a:r>
              <a:rPr lang="en-US" dirty="0" err="1" smtClean="0"/>
              <a:t>Negócio</a:t>
            </a:r>
            <a:r>
              <a:rPr lang="en-US" dirty="0" smtClean="0"/>
              <a:t>:</a:t>
            </a:r>
            <a:endParaRPr lang="pt-BR" dirty="0"/>
          </a:p>
        </p:txBody>
      </p:sp>
      <p:pic>
        <p:nvPicPr>
          <p:cNvPr id="94210" name="Picture 2" descr="http://pubs.opengroup.org/architecture/archimate3-doc/ts_archimate_3.0.1-final-rev_files/image119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4236" y="1662933"/>
            <a:ext cx="8686799" cy="398871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35034"/>
            <a:ext cx="8229600" cy="5491129"/>
          </a:xfrm>
        </p:spPr>
        <p:txBody>
          <a:bodyPr/>
          <a:lstStyle/>
          <a:p>
            <a:r>
              <a:rPr lang="uz-Cyrl-UZ" i="1" dirty="0"/>
              <a:t>Business object </a:t>
            </a:r>
            <a:r>
              <a:rPr lang="uz-Cyrl-UZ" dirty="0"/>
              <a:t>- Representa um conceito ou abstração de um objeto em um meio comercial</a:t>
            </a:r>
            <a:r>
              <a:rPr lang="uz-Cyrl-UZ" dirty="0" smtClean="0"/>
              <a:t>.</a:t>
            </a:r>
            <a:endParaRPr lang="pt-BR" dirty="0"/>
          </a:p>
        </p:txBody>
      </p:sp>
      <p:pic>
        <p:nvPicPr>
          <p:cNvPr id="4" name="image57.png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3746500" y="2418355"/>
            <a:ext cx="1651000" cy="787400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301275542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35034"/>
            <a:ext cx="8229600" cy="5491129"/>
          </a:xfrm>
        </p:spPr>
        <p:txBody>
          <a:bodyPr/>
          <a:lstStyle/>
          <a:p>
            <a:r>
              <a:rPr lang="uz-Cyrl-UZ" i="1" dirty="0"/>
              <a:t>Contract - </a:t>
            </a:r>
            <a:r>
              <a:rPr lang="uz-Cyrl-UZ" dirty="0"/>
              <a:t>Representa um acordo formal ou informal entre um prestador de serviços/provedor e um consumidor, define direitos, obrigações e limitações funcionais para </a:t>
            </a:r>
            <a:r>
              <a:rPr lang="uz-Cyrl-UZ" dirty="0" smtClean="0"/>
              <a:t>interação</a:t>
            </a:r>
            <a:r>
              <a:rPr lang="pt-BR" dirty="0" smtClean="0"/>
              <a:t>.</a:t>
            </a:r>
            <a:endParaRPr lang="pt-BR" dirty="0"/>
          </a:p>
          <a:p>
            <a:endParaRPr lang="pt-BR" dirty="0"/>
          </a:p>
        </p:txBody>
      </p:sp>
      <p:pic>
        <p:nvPicPr>
          <p:cNvPr id="4" name="image27.png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3695700" y="3200553"/>
            <a:ext cx="1752600" cy="787400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200785645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35034"/>
            <a:ext cx="8229600" cy="5491129"/>
          </a:xfrm>
        </p:spPr>
        <p:txBody>
          <a:bodyPr/>
          <a:lstStyle/>
          <a:p>
            <a:r>
              <a:rPr lang="uz-Cyrl-UZ" i="1" dirty="0"/>
              <a:t>Representation </a:t>
            </a:r>
            <a:r>
              <a:rPr lang="uz-Cyrl-UZ" dirty="0"/>
              <a:t> - Representa a forma clara ou informação contida em um </a:t>
            </a:r>
            <a:r>
              <a:rPr lang="uz-Cyrl-UZ" i="1" dirty="0"/>
              <a:t>Business object</a:t>
            </a:r>
            <a:r>
              <a:rPr lang="uz-Cyrl-UZ" dirty="0" smtClean="0"/>
              <a:t>.</a:t>
            </a:r>
            <a:endParaRPr lang="pt-BR" dirty="0"/>
          </a:p>
        </p:txBody>
      </p:sp>
      <p:pic>
        <p:nvPicPr>
          <p:cNvPr id="4" name="image35.png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3746500" y="2201920"/>
            <a:ext cx="1651000" cy="977900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8003795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35034"/>
            <a:ext cx="8229600" cy="5491129"/>
          </a:xfrm>
        </p:spPr>
        <p:txBody>
          <a:bodyPr/>
          <a:lstStyle/>
          <a:p>
            <a:r>
              <a:rPr lang="uz-Cyrl-UZ" i="1" dirty="0"/>
              <a:t>Aggregation -  </a:t>
            </a:r>
            <a:r>
              <a:rPr lang="uz-Cyrl-UZ" dirty="0"/>
              <a:t>Indica que um elemento consiste em um ou mais conceitos. Esse tipo de relacionamento é sempre permitido entre elementos do mesmo </a:t>
            </a:r>
            <a:r>
              <a:rPr lang="uz-Cyrl-UZ" dirty="0" smtClean="0"/>
              <a:t>tipo</a:t>
            </a:r>
            <a:endParaRPr lang="pt-BR" dirty="0"/>
          </a:p>
        </p:txBody>
      </p:sp>
      <p:pic>
        <p:nvPicPr>
          <p:cNvPr id="4" name="image70.png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3437263" y="2908453"/>
            <a:ext cx="2066657" cy="838047"/>
          </a:xfrm>
          <a:prstGeom prst="rect">
            <a:avLst/>
          </a:prstGeom>
          <a:ln/>
        </p:spPr>
      </p:pic>
      <p:sp>
        <p:nvSpPr>
          <p:cNvPr id="5" name="CaixaDeTexto 4"/>
          <p:cNvSpPr txBox="1"/>
          <p:nvPr/>
        </p:nvSpPr>
        <p:spPr>
          <a:xfrm>
            <a:off x="914723" y="4744243"/>
            <a:ext cx="16742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 smtClean="0"/>
              <a:t>Exemplo</a:t>
            </a:r>
            <a:r>
              <a:rPr lang="pt-BR" dirty="0" smtClean="0"/>
              <a:t>:</a:t>
            </a:r>
            <a:endParaRPr lang="pt-BR" dirty="0"/>
          </a:p>
        </p:txBody>
      </p:sp>
      <p:pic>
        <p:nvPicPr>
          <p:cNvPr id="70658" name="Picture 2" descr="http://pubs.opengroup.org/architecture/archimate3-doc/ts_archimate_3.0.1-final-rev_files/image036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49172" y="4913523"/>
            <a:ext cx="6009384" cy="121264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6973572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74464"/>
          </a:xfrm>
        </p:spPr>
        <p:txBody>
          <a:bodyPr/>
          <a:lstStyle/>
          <a:p>
            <a:r>
              <a:rPr lang="pt-BR" dirty="0" smtClean="0"/>
              <a:t>Exemplo 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54236" y="874464"/>
            <a:ext cx="8989763" cy="1076898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US" dirty="0" smtClean="0"/>
              <a:t>Elementos </a:t>
            </a:r>
            <a:r>
              <a:rPr lang="en-US" dirty="0" err="1" smtClean="0"/>
              <a:t>Passivos</a:t>
            </a:r>
            <a:r>
              <a:rPr lang="en-US" dirty="0" smtClean="0"/>
              <a:t> de </a:t>
            </a:r>
            <a:r>
              <a:rPr lang="en-US" dirty="0" err="1" smtClean="0"/>
              <a:t>Negócio</a:t>
            </a:r>
            <a:r>
              <a:rPr lang="en-US" dirty="0" smtClean="0"/>
              <a:t>:</a:t>
            </a:r>
            <a:endParaRPr lang="pt-BR" dirty="0"/>
          </a:p>
        </p:txBody>
      </p:sp>
      <p:pic>
        <p:nvPicPr>
          <p:cNvPr id="95234" name="Picture 2" descr="http://pubs.opengroup.org/architecture/archimate3-doc/ts_archimate_3.0.1-final-rev_files/image124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96571" y="1449007"/>
            <a:ext cx="7023709" cy="526026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35034"/>
            <a:ext cx="8229600" cy="5491129"/>
          </a:xfrm>
        </p:spPr>
        <p:txBody>
          <a:bodyPr/>
          <a:lstStyle/>
          <a:p>
            <a:r>
              <a:rPr lang="uz-Cyrl-UZ" i="1" dirty="0"/>
              <a:t>Product </a:t>
            </a:r>
            <a:r>
              <a:rPr lang="uz-Cyrl-UZ" dirty="0"/>
              <a:t>- Conjunto de serviços ou elementos passivos oferecidos para o ambiente interno/externo, comumente acompanhado por um </a:t>
            </a:r>
            <a:r>
              <a:rPr lang="uz-Cyrl-UZ" i="1" dirty="0" smtClean="0"/>
              <a:t>contract</a:t>
            </a:r>
            <a:endParaRPr lang="pt-BR" dirty="0"/>
          </a:p>
        </p:txBody>
      </p:sp>
      <p:pic>
        <p:nvPicPr>
          <p:cNvPr id="4" name="image41.png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3917950" y="3111500"/>
            <a:ext cx="1308100" cy="635000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84567796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Aplicação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Modela a arquitetura de sistemas de informações da empresa, incluindo a arquitetura de aplicativos que descreve a estrutura e a interação das aplicações.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65376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35034"/>
            <a:ext cx="8229600" cy="5491129"/>
          </a:xfrm>
        </p:spPr>
        <p:txBody>
          <a:bodyPr/>
          <a:lstStyle/>
          <a:p>
            <a:r>
              <a:rPr lang="uz-Cyrl-UZ" i="1" dirty="0"/>
              <a:t>Application component - </a:t>
            </a:r>
            <a:r>
              <a:rPr lang="uz-Cyrl-UZ" dirty="0"/>
              <a:t> Representa o encapsulamento de dados, comportamentos e serviços expostos ao meio para disponibilizá-los através de uma ou mais </a:t>
            </a:r>
            <a:r>
              <a:rPr lang="uz-Cyrl-UZ" dirty="0" smtClean="0"/>
              <a:t>interfaces</a:t>
            </a:r>
            <a:endParaRPr lang="pt-BR" dirty="0"/>
          </a:p>
        </p:txBody>
      </p:sp>
      <p:pic>
        <p:nvPicPr>
          <p:cNvPr id="4" name="image31.png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3225800" y="3111500"/>
            <a:ext cx="2692400" cy="635000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394332286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35034"/>
            <a:ext cx="8229600" cy="5491129"/>
          </a:xfrm>
        </p:spPr>
        <p:txBody>
          <a:bodyPr/>
          <a:lstStyle/>
          <a:p>
            <a:r>
              <a:rPr lang="uz-Cyrl-UZ" i="1" dirty="0"/>
              <a:t>Application collaboration </a:t>
            </a:r>
            <a:r>
              <a:rPr lang="uz-Cyrl-UZ" dirty="0"/>
              <a:t>- Junção de um ou mais elementos de aplicação para performance de um </a:t>
            </a:r>
            <a:r>
              <a:rPr lang="uz-Cyrl-UZ" dirty="0" smtClean="0"/>
              <a:t>comportamento</a:t>
            </a:r>
            <a:endParaRPr lang="pt-BR" dirty="0"/>
          </a:p>
        </p:txBody>
      </p:sp>
      <p:pic>
        <p:nvPicPr>
          <p:cNvPr id="4" name="image95.png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3340100" y="3111500"/>
            <a:ext cx="2463800" cy="635000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321131946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35034"/>
            <a:ext cx="8229600" cy="5491129"/>
          </a:xfrm>
        </p:spPr>
        <p:txBody>
          <a:bodyPr/>
          <a:lstStyle/>
          <a:p>
            <a:r>
              <a:rPr lang="uz-Cyrl-UZ" i="1" dirty="0"/>
              <a:t>Application interface - </a:t>
            </a:r>
            <a:r>
              <a:rPr lang="uz-Cyrl-UZ" dirty="0"/>
              <a:t>Meio por onde um serviço de aplicação é disponibilizado à um cliente, componente de aplicação ou </a:t>
            </a:r>
            <a:r>
              <a:rPr lang="uz-Cyrl-UZ" i="1" dirty="0" smtClean="0"/>
              <a:t>node</a:t>
            </a:r>
            <a:endParaRPr lang="pt-BR" dirty="0"/>
          </a:p>
        </p:txBody>
      </p:sp>
      <p:pic>
        <p:nvPicPr>
          <p:cNvPr id="4" name="image81.png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3340100" y="3111500"/>
            <a:ext cx="2463800" cy="635000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347047374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74464"/>
          </a:xfrm>
        </p:spPr>
        <p:txBody>
          <a:bodyPr/>
          <a:lstStyle/>
          <a:p>
            <a:r>
              <a:rPr lang="pt-BR" dirty="0" smtClean="0"/>
              <a:t>Exemplo 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54236" y="874464"/>
            <a:ext cx="8989763" cy="1076898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US" dirty="0" smtClean="0"/>
              <a:t>Elementos </a:t>
            </a:r>
            <a:r>
              <a:rPr lang="en-US" dirty="0" err="1" smtClean="0"/>
              <a:t>Ativos</a:t>
            </a:r>
            <a:r>
              <a:rPr lang="en-US" dirty="0" smtClean="0"/>
              <a:t> de </a:t>
            </a:r>
            <a:r>
              <a:rPr lang="en-US" dirty="0" err="1" smtClean="0"/>
              <a:t>Aplicação</a:t>
            </a:r>
            <a:r>
              <a:rPr lang="en-US" dirty="0" smtClean="0"/>
              <a:t>:</a:t>
            </a:r>
            <a:endParaRPr lang="pt-BR" dirty="0"/>
          </a:p>
        </p:txBody>
      </p:sp>
      <p:pic>
        <p:nvPicPr>
          <p:cNvPr id="96258" name="Picture 2" descr="http://pubs.opengroup.org/architecture/archimate3-doc/ts_archimate_3.0.1-final-rev_files/image145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4236" y="1620104"/>
            <a:ext cx="8851862" cy="432914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35034"/>
            <a:ext cx="8229600" cy="5491129"/>
          </a:xfrm>
        </p:spPr>
        <p:txBody>
          <a:bodyPr/>
          <a:lstStyle/>
          <a:p>
            <a:r>
              <a:rPr lang="uz-Cyrl-UZ" i="1" dirty="0"/>
              <a:t>Application function - </a:t>
            </a:r>
            <a:r>
              <a:rPr lang="uz-Cyrl-UZ" dirty="0"/>
              <a:t>Comportamento automatizado que pode ser performado por um componente de </a:t>
            </a:r>
            <a:r>
              <a:rPr lang="uz-Cyrl-UZ" dirty="0" smtClean="0"/>
              <a:t>aplicação</a:t>
            </a:r>
            <a:endParaRPr lang="pt-BR" dirty="0"/>
          </a:p>
        </p:txBody>
      </p:sp>
      <p:pic>
        <p:nvPicPr>
          <p:cNvPr id="4" name="image58.png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3340100" y="3098800"/>
            <a:ext cx="2463800" cy="660400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208153747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35034"/>
            <a:ext cx="8229600" cy="5491129"/>
          </a:xfrm>
        </p:spPr>
        <p:txBody>
          <a:bodyPr/>
          <a:lstStyle/>
          <a:p>
            <a:r>
              <a:rPr lang="uz-Cyrl-UZ" i="1" dirty="0"/>
              <a:t>Application interaction - </a:t>
            </a:r>
            <a:r>
              <a:rPr lang="uz-Cyrl-UZ" dirty="0"/>
              <a:t>Conjunto de comportamentos de aplicação que são realizados por um ou mais componentes de </a:t>
            </a:r>
            <a:r>
              <a:rPr lang="uz-Cyrl-UZ" dirty="0" smtClean="0"/>
              <a:t>aplicação</a:t>
            </a:r>
            <a:endParaRPr lang="pt-BR" dirty="0"/>
          </a:p>
        </p:txBody>
      </p:sp>
      <p:pic>
        <p:nvPicPr>
          <p:cNvPr id="4" name="image83.png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3340100" y="3098800"/>
            <a:ext cx="2463800" cy="660400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25931341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35034"/>
            <a:ext cx="8229600" cy="5491129"/>
          </a:xfrm>
        </p:spPr>
        <p:txBody>
          <a:bodyPr/>
          <a:lstStyle/>
          <a:p>
            <a:r>
              <a:rPr lang="uz-Cyrl-UZ" i="1" dirty="0"/>
              <a:t>Application process - </a:t>
            </a:r>
            <a:r>
              <a:rPr lang="uz-Cyrl-UZ" dirty="0"/>
              <a:t>Conjunto de comportamentos para alcançar um resultado </a:t>
            </a:r>
            <a:r>
              <a:rPr lang="uz-Cyrl-UZ" dirty="0" smtClean="0"/>
              <a:t>específico</a:t>
            </a:r>
            <a:endParaRPr lang="pt-BR" dirty="0"/>
          </a:p>
        </p:txBody>
      </p:sp>
      <p:pic>
        <p:nvPicPr>
          <p:cNvPr id="4" name="image38.png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3340100" y="3111500"/>
            <a:ext cx="2463800" cy="635000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3422506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35034"/>
            <a:ext cx="8229600" cy="5491129"/>
          </a:xfrm>
        </p:spPr>
        <p:txBody>
          <a:bodyPr/>
          <a:lstStyle/>
          <a:p>
            <a:r>
              <a:rPr lang="uz-Cyrl-UZ" i="1" dirty="0"/>
              <a:t>Assignment </a:t>
            </a:r>
            <a:r>
              <a:rPr lang="uz-Cyrl-UZ" dirty="0"/>
              <a:t>- Representa alocação de responsabilidade, comportamento ou </a:t>
            </a:r>
            <a:r>
              <a:rPr lang="uz-Cyrl-UZ" dirty="0" smtClean="0"/>
              <a:t>execução</a:t>
            </a:r>
            <a:endParaRPr lang="pt-BR" dirty="0"/>
          </a:p>
        </p:txBody>
      </p:sp>
      <p:pic>
        <p:nvPicPr>
          <p:cNvPr id="4" name="image72.png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3519430" y="2768027"/>
            <a:ext cx="1164332" cy="169817"/>
          </a:xfrm>
          <a:prstGeom prst="rect">
            <a:avLst/>
          </a:prstGeom>
          <a:ln/>
        </p:spPr>
      </p:pic>
      <p:sp>
        <p:nvSpPr>
          <p:cNvPr id="5" name="CaixaDeTexto 4"/>
          <p:cNvSpPr txBox="1"/>
          <p:nvPr/>
        </p:nvSpPr>
        <p:spPr>
          <a:xfrm>
            <a:off x="914723" y="4744243"/>
            <a:ext cx="16742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 smtClean="0"/>
              <a:t>Exemplo</a:t>
            </a:r>
            <a:r>
              <a:rPr lang="pt-BR" dirty="0" smtClean="0"/>
              <a:t>:</a:t>
            </a:r>
            <a:endParaRPr lang="pt-BR" dirty="0"/>
          </a:p>
        </p:txBody>
      </p:sp>
      <p:pic>
        <p:nvPicPr>
          <p:cNvPr id="69634" name="Picture 2" descr="http://pubs.opengroup.org/architecture/archimate3-doc/ts_archimate_3.0.1-final-rev_files/image038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161841" y="4076409"/>
            <a:ext cx="4138172" cy="250521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191619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35034"/>
            <a:ext cx="8229600" cy="5491129"/>
          </a:xfrm>
        </p:spPr>
        <p:txBody>
          <a:bodyPr/>
          <a:lstStyle/>
          <a:p>
            <a:r>
              <a:rPr lang="uz-Cyrl-UZ" i="1" dirty="0"/>
              <a:t>Application event - </a:t>
            </a:r>
            <a:r>
              <a:rPr lang="uz-Cyrl-UZ" dirty="0"/>
              <a:t>Indica a mudança de estado de um elemento de </a:t>
            </a:r>
            <a:r>
              <a:rPr lang="uz-Cyrl-UZ" dirty="0" smtClean="0"/>
              <a:t>aplicação</a:t>
            </a:r>
            <a:endParaRPr lang="pt-BR" dirty="0"/>
          </a:p>
        </p:txBody>
      </p:sp>
      <p:pic>
        <p:nvPicPr>
          <p:cNvPr id="4" name="image111.png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3340100" y="3111500"/>
            <a:ext cx="2463800" cy="635000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174791196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35034"/>
            <a:ext cx="8229600" cy="5491129"/>
          </a:xfrm>
        </p:spPr>
        <p:txBody>
          <a:bodyPr/>
          <a:lstStyle/>
          <a:p>
            <a:r>
              <a:rPr lang="uz-Cyrl-UZ" i="1" dirty="0"/>
              <a:t>Application service - </a:t>
            </a:r>
            <a:r>
              <a:rPr lang="uz-Cyrl-UZ" dirty="0"/>
              <a:t>Representa comportamento/conjunto de funcionalidades explícitas de um elemento de aplicação para o seu meio</a:t>
            </a:r>
            <a:r>
              <a:rPr lang="uz-Cyrl-UZ" dirty="0" smtClean="0"/>
              <a:t>.</a:t>
            </a:r>
            <a:endParaRPr lang="pt-BR" dirty="0"/>
          </a:p>
        </p:txBody>
      </p:sp>
      <p:pic>
        <p:nvPicPr>
          <p:cNvPr id="4" name="image12.png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3340100" y="3124200"/>
            <a:ext cx="2463800" cy="609600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207141971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74464"/>
          </a:xfrm>
        </p:spPr>
        <p:txBody>
          <a:bodyPr/>
          <a:lstStyle/>
          <a:p>
            <a:r>
              <a:rPr lang="pt-BR" dirty="0" smtClean="0"/>
              <a:t>Exemplo 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54236" y="874464"/>
            <a:ext cx="8989763" cy="1076898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US" dirty="0" smtClean="0"/>
              <a:t>Elementos </a:t>
            </a:r>
            <a:r>
              <a:rPr lang="en-US" dirty="0" err="1" smtClean="0"/>
              <a:t>Comportamentais</a:t>
            </a:r>
            <a:r>
              <a:rPr lang="en-US" dirty="0" smtClean="0"/>
              <a:t> de </a:t>
            </a:r>
            <a:r>
              <a:rPr lang="en-US" dirty="0" err="1" smtClean="0"/>
              <a:t>Aplicação</a:t>
            </a:r>
            <a:r>
              <a:rPr lang="en-US" dirty="0" smtClean="0"/>
              <a:t>:</a:t>
            </a:r>
            <a:endParaRPr lang="pt-BR" dirty="0"/>
          </a:p>
        </p:txBody>
      </p:sp>
      <p:pic>
        <p:nvPicPr>
          <p:cNvPr id="98306" name="Picture 2" descr="http://pubs.opengroup.org/architecture/archimate3-doc/ts_archimate_3.0.1-final-rev_files/image15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9643" y="1570652"/>
            <a:ext cx="8636001" cy="528734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35034"/>
            <a:ext cx="8229600" cy="5491129"/>
          </a:xfrm>
        </p:spPr>
        <p:txBody>
          <a:bodyPr/>
          <a:lstStyle/>
          <a:p>
            <a:r>
              <a:rPr lang="uz-Cyrl-UZ" i="1" dirty="0"/>
              <a:t>Data Object - </a:t>
            </a:r>
            <a:r>
              <a:rPr lang="uz-Cyrl-UZ" dirty="0"/>
              <a:t>Estrutura de dados para processamento </a:t>
            </a:r>
            <a:r>
              <a:rPr lang="uz-Cyrl-UZ" dirty="0" smtClean="0"/>
              <a:t>automatizado</a:t>
            </a:r>
            <a:endParaRPr lang="pt-BR" dirty="0"/>
          </a:p>
        </p:txBody>
      </p:sp>
      <p:pic>
        <p:nvPicPr>
          <p:cNvPr id="4" name="image37.png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3905250" y="1877611"/>
            <a:ext cx="1333500" cy="635000"/>
          </a:xfrm>
          <a:prstGeom prst="rect">
            <a:avLst/>
          </a:prstGeom>
          <a:ln/>
        </p:spPr>
      </p:pic>
      <p:pic>
        <p:nvPicPr>
          <p:cNvPr id="20482" name="Picture 2" descr="http://pubs.opengroup.org/architecture/archimate3-doc/ts_archimate_3.0.1-final-rev_files/image153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80299" y="2992624"/>
            <a:ext cx="7116902" cy="3700123"/>
          </a:xfrm>
          <a:prstGeom prst="rect">
            <a:avLst/>
          </a:prstGeom>
          <a:noFill/>
        </p:spPr>
      </p:pic>
      <p:sp>
        <p:nvSpPr>
          <p:cNvPr id="5" name="CaixaDeTexto 4"/>
          <p:cNvSpPr txBox="1"/>
          <p:nvPr/>
        </p:nvSpPr>
        <p:spPr>
          <a:xfrm>
            <a:off x="782198" y="2880470"/>
            <a:ext cx="17223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 smtClean="0"/>
              <a:t>Exemplo:</a:t>
            </a:r>
            <a:endParaRPr lang="pt-BR" sz="3200" dirty="0"/>
          </a:p>
        </p:txBody>
      </p:sp>
    </p:spTree>
    <p:extLst>
      <p:ext uri="{BB962C8B-B14F-4D97-AF65-F5344CB8AC3E}">
        <p14:creationId xmlns:p14="http://schemas.microsoft.com/office/powerpoint/2010/main" val="365967418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Tecnológica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Modela a arquitetura de tecnologia da empresa. É definida como a estrutura e interação dos serviços da plataforma e componentes de tecnologia física e lógica.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210544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35034"/>
            <a:ext cx="8229600" cy="5491129"/>
          </a:xfrm>
        </p:spPr>
        <p:txBody>
          <a:bodyPr/>
          <a:lstStyle/>
          <a:p>
            <a:r>
              <a:rPr lang="uz-Cyrl-UZ" i="1" dirty="0"/>
              <a:t>Node - </a:t>
            </a:r>
            <a:r>
              <a:rPr lang="uz-Cyrl-UZ" dirty="0"/>
              <a:t>Recurso computacional ou físico que hosteia, manipula ou interage com outros recursos computacionais ou </a:t>
            </a:r>
            <a:r>
              <a:rPr lang="uz-Cyrl-UZ" dirty="0" smtClean="0"/>
              <a:t>físicos</a:t>
            </a:r>
            <a:endParaRPr lang="pt-BR" dirty="0"/>
          </a:p>
        </p:txBody>
      </p:sp>
      <p:pic>
        <p:nvPicPr>
          <p:cNvPr id="4" name="image40.png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3308350" y="3111500"/>
            <a:ext cx="2527300" cy="635000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183588169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35034"/>
            <a:ext cx="8229600" cy="5491129"/>
          </a:xfrm>
        </p:spPr>
        <p:txBody>
          <a:bodyPr/>
          <a:lstStyle/>
          <a:p>
            <a:r>
              <a:rPr lang="uz-Cyrl-UZ" i="1" dirty="0"/>
              <a:t>Device -  </a:t>
            </a:r>
            <a:r>
              <a:rPr lang="uz-Cyrl-UZ" dirty="0"/>
              <a:t>Recurso físico onde um </a:t>
            </a:r>
            <a:r>
              <a:rPr lang="uz-Cyrl-UZ" i="1" dirty="0"/>
              <a:t>software</a:t>
            </a:r>
            <a:r>
              <a:rPr lang="uz-Cyrl-UZ" dirty="0"/>
              <a:t> ou artefato é armazenado/implantado para </a:t>
            </a:r>
            <a:r>
              <a:rPr lang="uz-Cyrl-UZ" dirty="0" smtClean="0"/>
              <a:t>execução</a:t>
            </a:r>
            <a:endParaRPr lang="pt-BR" dirty="0"/>
          </a:p>
        </p:txBody>
      </p:sp>
      <p:pic>
        <p:nvPicPr>
          <p:cNvPr id="4" name="image126.png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3302000" y="3098800"/>
            <a:ext cx="2540000" cy="660400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64742284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35034"/>
            <a:ext cx="8229600" cy="5491129"/>
          </a:xfrm>
        </p:spPr>
        <p:txBody>
          <a:bodyPr/>
          <a:lstStyle/>
          <a:p>
            <a:r>
              <a:rPr lang="uz-Cyrl-UZ" i="1" dirty="0"/>
              <a:t>System software -  Software</a:t>
            </a:r>
            <a:r>
              <a:rPr lang="uz-Cyrl-UZ" dirty="0"/>
              <a:t> que contribui para o meio em relação a armazenamento, execução e utilização de </a:t>
            </a:r>
            <a:r>
              <a:rPr lang="uz-Cyrl-UZ" dirty="0" smtClean="0"/>
              <a:t>dados</a:t>
            </a:r>
            <a:endParaRPr lang="pt-BR" dirty="0"/>
          </a:p>
        </p:txBody>
      </p:sp>
      <p:pic>
        <p:nvPicPr>
          <p:cNvPr id="4" name="image55.png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3302000" y="3111500"/>
            <a:ext cx="2540000" cy="635000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383584795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35034"/>
            <a:ext cx="8229600" cy="5491129"/>
          </a:xfrm>
        </p:spPr>
        <p:txBody>
          <a:bodyPr/>
          <a:lstStyle/>
          <a:p>
            <a:r>
              <a:rPr lang="uz-Cyrl-UZ" i="1" dirty="0"/>
              <a:t>Technology collaboration - </a:t>
            </a:r>
            <a:r>
              <a:rPr lang="uz-Cyrl-UZ" dirty="0"/>
              <a:t>Junção de duas ou mais </a:t>
            </a:r>
            <a:r>
              <a:rPr lang="uz-Cyrl-UZ" i="1" dirty="0"/>
              <a:t>nodes</a:t>
            </a:r>
            <a:r>
              <a:rPr lang="uz-Cyrl-UZ" dirty="0"/>
              <a:t> que performam comportamento tecnológico de forma </a:t>
            </a:r>
            <a:r>
              <a:rPr lang="uz-Cyrl-UZ" dirty="0" smtClean="0"/>
              <a:t>colaborativa</a:t>
            </a:r>
            <a:endParaRPr lang="pt-BR" dirty="0"/>
          </a:p>
        </p:txBody>
      </p:sp>
      <p:pic>
        <p:nvPicPr>
          <p:cNvPr id="4" name="image64.png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3302000" y="3111500"/>
            <a:ext cx="2540000" cy="635000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61713258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35034"/>
            <a:ext cx="8229600" cy="5491129"/>
          </a:xfrm>
        </p:spPr>
        <p:txBody>
          <a:bodyPr/>
          <a:lstStyle/>
          <a:p>
            <a:r>
              <a:rPr lang="uz-Cyrl-UZ" i="1" dirty="0"/>
              <a:t>Technology interface </a:t>
            </a:r>
            <a:r>
              <a:rPr lang="uz-Cyrl-UZ" dirty="0"/>
              <a:t>- Ponte de acesso onde serviços tecnológicos são disponibilizados por um </a:t>
            </a:r>
            <a:r>
              <a:rPr lang="uz-Cyrl-UZ" i="1" dirty="0" smtClean="0"/>
              <a:t>node</a:t>
            </a:r>
            <a:endParaRPr lang="pt-BR" dirty="0"/>
          </a:p>
        </p:txBody>
      </p:sp>
      <p:pic>
        <p:nvPicPr>
          <p:cNvPr id="4" name="image65.png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3302000" y="3086100"/>
            <a:ext cx="2540000" cy="685800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33655955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35034"/>
            <a:ext cx="8229600" cy="5491129"/>
          </a:xfrm>
        </p:spPr>
        <p:txBody>
          <a:bodyPr/>
          <a:lstStyle/>
          <a:p>
            <a:r>
              <a:rPr lang="uz-Cyrl-UZ" i="1" dirty="0"/>
              <a:t>Realization - </a:t>
            </a:r>
            <a:r>
              <a:rPr lang="uz-Cyrl-UZ" dirty="0"/>
              <a:t>Indica que uma entidade realiza um papel crítico na criação, alteração, conquista ou operação em uma </a:t>
            </a:r>
            <a:r>
              <a:rPr lang="uz-Cyrl-UZ" dirty="0" smtClean="0"/>
              <a:t>entidade</a:t>
            </a:r>
            <a:endParaRPr lang="pt-BR" dirty="0"/>
          </a:p>
        </p:txBody>
      </p:sp>
      <p:pic>
        <p:nvPicPr>
          <p:cNvPr id="4" name="image110.png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3602516" y="3194892"/>
            <a:ext cx="1572887" cy="335708"/>
          </a:xfrm>
          <a:prstGeom prst="rect">
            <a:avLst/>
          </a:prstGeom>
          <a:ln/>
        </p:spPr>
      </p:pic>
      <p:sp>
        <p:nvSpPr>
          <p:cNvPr id="5" name="CaixaDeTexto 4"/>
          <p:cNvSpPr txBox="1"/>
          <p:nvPr/>
        </p:nvSpPr>
        <p:spPr>
          <a:xfrm>
            <a:off x="914723" y="4744243"/>
            <a:ext cx="16742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 smtClean="0"/>
              <a:t>Exemplo</a:t>
            </a:r>
            <a:r>
              <a:rPr lang="pt-BR" dirty="0" smtClean="0"/>
              <a:t>:</a:t>
            </a:r>
            <a:endParaRPr lang="pt-BR" dirty="0"/>
          </a:p>
        </p:txBody>
      </p:sp>
      <p:pic>
        <p:nvPicPr>
          <p:cNvPr id="68610" name="Picture 2" descr="http://pubs.opengroup.org/architecture/archimate3-doc/ts_archimate_3.0.1-final-rev_files/image040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216924" y="4382916"/>
            <a:ext cx="4504139" cy="190041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69253439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35034"/>
            <a:ext cx="8229600" cy="5491129"/>
          </a:xfrm>
        </p:spPr>
        <p:txBody>
          <a:bodyPr/>
          <a:lstStyle/>
          <a:p>
            <a:r>
              <a:rPr lang="uz-Cyrl-UZ" i="1" dirty="0"/>
              <a:t>Path </a:t>
            </a:r>
            <a:r>
              <a:rPr lang="uz-Cyrl-UZ" dirty="0"/>
              <a:t>- Caminho entre dois ou mais </a:t>
            </a:r>
            <a:r>
              <a:rPr lang="uz-Cyrl-UZ" i="1" dirty="0"/>
              <a:t>nodes</a:t>
            </a:r>
            <a:r>
              <a:rPr lang="uz-Cyrl-UZ" dirty="0"/>
              <a:t> para troca de materiais ou </a:t>
            </a:r>
            <a:r>
              <a:rPr lang="uz-Cyrl-UZ" dirty="0" smtClean="0"/>
              <a:t>dados</a:t>
            </a:r>
            <a:endParaRPr lang="pt-BR" dirty="0"/>
          </a:p>
        </p:txBody>
      </p:sp>
      <p:pic>
        <p:nvPicPr>
          <p:cNvPr id="4" name="image73.png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3302000" y="3117850"/>
            <a:ext cx="2540000" cy="622300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77682345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35034"/>
            <a:ext cx="8229600" cy="5491129"/>
          </a:xfrm>
        </p:spPr>
        <p:txBody>
          <a:bodyPr/>
          <a:lstStyle/>
          <a:p>
            <a:r>
              <a:rPr lang="uz-Cyrl-UZ" i="1" dirty="0"/>
              <a:t>Communication network </a:t>
            </a:r>
            <a:r>
              <a:rPr lang="uz-Cyrl-UZ" dirty="0"/>
              <a:t>- Conjunto de estruturas necessárias conexão de sistemas computacionais ou dispositivos </a:t>
            </a:r>
            <a:r>
              <a:rPr lang="uz-Cyrl-UZ" dirty="0" smtClean="0"/>
              <a:t>eletrônicos</a:t>
            </a:r>
            <a:endParaRPr lang="pt-BR" dirty="0"/>
          </a:p>
        </p:txBody>
      </p:sp>
      <p:pic>
        <p:nvPicPr>
          <p:cNvPr id="4" name="image105.png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3308350" y="3111500"/>
            <a:ext cx="2527300" cy="635000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204830494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74464"/>
          </a:xfrm>
        </p:spPr>
        <p:txBody>
          <a:bodyPr/>
          <a:lstStyle/>
          <a:p>
            <a:r>
              <a:rPr lang="pt-BR" dirty="0" smtClean="0"/>
              <a:t>Exemplo 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54236" y="874464"/>
            <a:ext cx="8989763" cy="1076898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US" dirty="0" smtClean="0"/>
              <a:t>Elementos </a:t>
            </a:r>
            <a:r>
              <a:rPr lang="en-US" dirty="0" err="1" smtClean="0"/>
              <a:t>Ativos</a:t>
            </a:r>
            <a:r>
              <a:rPr lang="en-US" dirty="0" smtClean="0"/>
              <a:t> de </a:t>
            </a:r>
            <a:r>
              <a:rPr lang="en-US" dirty="0" err="1" smtClean="0"/>
              <a:t>Tecnologia</a:t>
            </a:r>
            <a:r>
              <a:rPr lang="en-US" dirty="0" smtClean="0"/>
              <a:t>:</a:t>
            </a:r>
            <a:endParaRPr lang="pt-BR" dirty="0"/>
          </a:p>
        </p:txBody>
      </p:sp>
      <p:pic>
        <p:nvPicPr>
          <p:cNvPr id="99330" name="Picture 2" descr="http://pubs.opengroup.org/architecture/archimate3-doc/ts_archimate_3.0.1-final-rev_files/image17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94815" y="1602355"/>
            <a:ext cx="6739778" cy="50298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35034"/>
            <a:ext cx="8229600" cy="5491129"/>
          </a:xfrm>
        </p:spPr>
        <p:txBody>
          <a:bodyPr/>
          <a:lstStyle/>
          <a:p>
            <a:r>
              <a:rPr lang="uz-Cyrl-UZ" i="1" dirty="0"/>
              <a:t>Technology function - </a:t>
            </a:r>
            <a:r>
              <a:rPr lang="uz-Cyrl-UZ" dirty="0"/>
              <a:t>Conjunto de comportamentos tecnológicos que podem ser performados por um </a:t>
            </a:r>
            <a:r>
              <a:rPr lang="uz-Cyrl-UZ" i="1" dirty="0" smtClean="0"/>
              <a:t>node</a:t>
            </a:r>
            <a:endParaRPr lang="pt-BR" dirty="0"/>
          </a:p>
        </p:txBody>
      </p:sp>
      <p:pic>
        <p:nvPicPr>
          <p:cNvPr id="4" name="image102.png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3308350" y="3098800"/>
            <a:ext cx="2527300" cy="660400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149258784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35034"/>
            <a:ext cx="8229600" cy="5491129"/>
          </a:xfrm>
        </p:spPr>
        <p:txBody>
          <a:bodyPr/>
          <a:lstStyle/>
          <a:p>
            <a:r>
              <a:rPr lang="uz-Cyrl-UZ" i="1" dirty="0"/>
              <a:t>Technology process - </a:t>
            </a:r>
            <a:r>
              <a:rPr lang="uz-Cyrl-UZ" dirty="0"/>
              <a:t>Sequência de comportamentos tecnológicos para alcançar um resultado </a:t>
            </a:r>
            <a:r>
              <a:rPr lang="uz-Cyrl-UZ" dirty="0" smtClean="0"/>
              <a:t>específico</a:t>
            </a:r>
            <a:endParaRPr lang="pt-BR" dirty="0"/>
          </a:p>
        </p:txBody>
      </p:sp>
      <p:pic>
        <p:nvPicPr>
          <p:cNvPr id="4" name="image109.png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3302000" y="3111500"/>
            <a:ext cx="2540000" cy="635000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169658992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35034"/>
            <a:ext cx="8229600" cy="5491129"/>
          </a:xfrm>
        </p:spPr>
        <p:txBody>
          <a:bodyPr/>
          <a:lstStyle/>
          <a:p>
            <a:r>
              <a:rPr lang="uz-Cyrl-UZ" i="1" dirty="0"/>
              <a:t>Technology interaction - </a:t>
            </a:r>
            <a:r>
              <a:rPr lang="uz-Cyrl-UZ" dirty="0"/>
              <a:t>Conjunto de comportamentos tecnológicos que são performados por um ou mais </a:t>
            </a:r>
            <a:r>
              <a:rPr lang="uz-Cyrl-UZ" i="1" dirty="0" smtClean="0"/>
              <a:t>nodes</a:t>
            </a:r>
            <a:endParaRPr lang="pt-BR" dirty="0"/>
          </a:p>
        </p:txBody>
      </p:sp>
      <p:pic>
        <p:nvPicPr>
          <p:cNvPr id="4" name="image129.png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3365500" y="3111500"/>
            <a:ext cx="2413000" cy="635000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343821999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35034"/>
            <a:ext cx="8229600" cy="5491129"/>
          </a:xfrm>
        </p:spPr>
        <p:txBody>
          <a:bodyPr/>
          <a:lstStyle/>
          <a:p>
            <a:r>
              <a:rPr lang="uz-Cyrl-UZ" i="1" dirty="0"/>
              <a:t>Technology event - </a:t>
            </a:r>
            <a:r>
              <a:rPr lang="uz-Cyrl-UZ" dirty="0"/>
              <a:t>Representa uma mudança de estado de um elemento </a:t>
            </a:r>
            <a:r>
              <a:rPr lang="uz-Cyrl-UZ" dirty="0" smtClean="0"/>
              <a:t>tecnológico</a:t>
            </a:r>
            <a:endParaRPr lang="pt-BR" dirty="0"/>
          </a:p>
        </p:txBody>
      </p:sp>
      <p:pic>
        <p:nvPicPr>
          <p:cNvPr id="4" name="image103.png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3289300" y="3111500"/>
            <a:ext cx="2565400" cy="635000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360146463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35034"/>
            <a:ext cx="8229600" cy="5491129"/>
          </a:xfrm>
        </p:spPr>
        <p:txBody>
          <a:bodyPr/>
          <a:lstStyle/>
          <a:p>
            <a:r>
              <a:rPr lang="uz-Cyrl-UZ" i="1" dirty="0"/>
              <a:t>Technology service - </a:t>
            </a:r>
            <a:r>
              <a:rPr lang="uz-Cyrl-UZ" dirty="0"/>
              <a:t>Comportamento tecnológico explicitamente definido, exporto para o meio interno/</a:t>
            </a:r>
            <a:r>
              <a:rPr lang="uz-Cyrl-UZ" dirty="0" smtClean="0"/>
              <a:t>externo</a:t>
            </a:r>
            <a:endParaRPr lang="pt-BR" dirty="0"/>
          </a:p>
        </p:txBody>
      </p:sp>
      <p:pic>
        <p:nvPicPr>
          <p:cNvPr id="4" name="image63.png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3308350" y="3111500"/>
            <a:ext cx="2527300" cy="635000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116654549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74464"/>
          </a:xfrm>
        </p:spPr>
        <p:txBody>
          <a:bodyPr/>
          <a:lstStyle/>
          <a:p>
            <a:r>
              <a:rPr lang="pt-BR" dirty="0" smtClean="0"/>
              <a:t>Exemplo 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54236" y="874464"/>
            <a:ext cx="8989763" cy="1076898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US" dirty="0" smtClean="0"/>
              <a:t>Elementos </a:t>
            </a:r>
            <a:r>
              <a:rPr lang="en-US" dirty="0" err="1" smtClean="0"/>
              <a:t>Comportamentais</a:t>
            </a:r>
            <a:r>
              <a:rPr lang="en-US" dirty="0" smtClean="0"/>
              <a:t> de </a:t>
            </a:r>
            <a:r>
              <a:rPr lang="en-US" dirty="0" err="1" smtClean="0"/>
              <a:t>Tecnologia</a:t>
            </a:r>
            <a:r>
              <a:rPr lang="en-US" dirty="0" smtClean="0"/>
              <a:t>:</a:t>
            </a:r>
            <a:endParaRPr lang="pt-BR" dirty="0"/>
          </a:p>
        </p:txBody>
      </p:sp>
      <p:pic>
        <p:nvPicPr>
          <p:cNvPr id="100354" name="Picture 2" descr="http://pubs.opengroup.org/architecture/archimate3-doc/ts_archimate_3.0.1-final-rev_files/image177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65509" y="1517382"/>
            <a:ext cx="4799696" cy="528021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35034"/>
            <a:ext cx="8229600" cy="5491129"/>
          </a:xfrm>
        </p:spPr>
        <p:txBody>
          <a:bodyPr/>
          <a:lstStyle/>
          <a:p>
            <a:r>
              <a:rPr lang="uz-Cyrl-UZ" i="1" dirty="0"/>
              <a:t>Artifact -  </a:t>
            </a:r>
            <a:r>
              <a:rPr lang="uz-Cyrl-UZ" dirty="0"/>
              <a:t>Informação/dados produzidos através do desenvolvimento de </a:t>
            </a:r>
            <a:r>
              <a:rPr lang="uz-Cyrl-UZ" i="1" dirty="0"/>
              <a:t>software</a:t>
            </a:r>
            <a:r>
              <a:rPr lang="uz-Cyrl-UZ" dirty="0"/>
              <a:t>, implantação ou operação de um </a:t>
            </a:r>
            <a:r>
              <a:rPr lang="uz-Cyrl-UZ" dirty="0" smtClean="0"/>
              <a:t>sistema</a:t>
            </a:r>
            <a:endParaRPr lang="pt-BR" dirty="0"/>
          </a:p>
        </p:txBody>
      </p:sp>
      <p:pic>
        <p:nvPicPr>
          <p:cNvPr id="4" name="image112.png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3302000" y="2272535"/>
            <a:ext cx="2540000" cy="660400"/>
          </a:xfrm>
          <a:prstGeom prst="rect">
            <a:avLst/>
          </a:prstGeom>
          <a:ln/>
        </p:spPr>
      </p:pic>
      <p:pic>
        <p:nvPicPr>
          <p:cNvPr id="6146" name="Picture 2" descr="http://pubs.opengroup.org/architecture/archimate3-doc/ts_archimate_3.0.1-final-rev_files/image179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729111" y="3485676"/>
            <a:ext cx="6225778" cy="3173236"/>
          </a:xfrm>
          <a:prstGeom prst="rect">
            <a:avLst/>
          </a:prstGeom>
          <a:noFill/>
        </p:spPr>
      </p:pic>
      <p:sp>
        <p:nvSpPr>
          <p:cNvPr id="5" name="CaixaDeTexto 4"/>
          <p:cNvSpPr txBox="1"/>
          <p:nvPr/>
        </p:nvSpPr>
        <p:spPr>
          <a:xfrm>
            <a:off x="738691" y="3485676"/>
            <a:ext cx="17223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 smtClean="0"/>
              <a:t>Exemplo:</a:t>
            </a:r>
            <a:endParaRPr lang="pt-BR" sz="3200" dirty="0"/>
          </a:p>
        </p:txBody>
      </p:sp>
    </p:spTree>
    <p:extLst>
      <p:ext uri="{BB962C8B-B14F-4D97-AF65-F5344CB8AC3E}">
        <p14:creationId xmlns:p14="http://schemas.microsoft.com/office/powerpoint/2010/main" val="4542635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35034"/>
            <a:ext cx="8229600" cy="5491129"/>
          </a:xfrm>
        </p:spPr>
        <p:txBody>
          <a:bodyPr/>
          <a:lstStyle/>
          <a:p>
            <a:r>
              <a:rPr lang="uz-Cyrl-UZ" i="1" dirty="0"/>
              <a:t>Serving </a:t>
            </a:r>
            <a:r>
              <a:rPr lang="uz-Cyrl-UZ" dirty="0"/>
              <a:t>- Representa que um elemento sede sua funcionalidade a outro </a:t>
            </a:r>
            <a:r>
              <a:rPr lang="uz-Cyrl-UZ" dirty="0" smtClean="0"/>
              <a:t>elemento</a:t>
            </a:r>
            <a:endParaRPr lang="pt-BR" dirty="0"/>
          </a:p>
        </p:txBody>
      </p:sp>
      <p:pic>
        <p:nvPicPr>
          <p:cNvPr id="4" name="image82.png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3249975" y="2381326"/>
            <a:ext cx="2178280" cy="833916"/>
          </a:xfrm>
          <a:prstGeom prst="rect">
            <a:avLst/>
          </a:prstGeom>
          <a:ln/>
        </p:spPr>
      </p:pic>
      <p:sp>
        <p:nvSpPr>
          <p:cNvPr id="5" name="CaixaDeTexto 4"/>
          <p:cNvSpPr txBox="1"/>
          <p:nvPr/>
        </p:nvSpPr>
        <p:spPr>
          <a:xfrm>
            <a:off x="914723" y="4744243"/>
            <a:ext cx="16742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 smtClean="0"/>
              <a:t>Exemplo</a:t>
            </a:r>
            <a:r>
              <a:rPr lang="pt-BR" dirty="0" smtClean="0"/>
              <a:t>:</a:t>
            </a:r>
            <a:endParaRPr lang="pt-BR" dirty="0"/>
          </a:p>
        </p:txBody>
      </p:sp>
      <p:pic>
        <p:nvPicPr>
          <p:cNvPr id="67586" name="Picture 2" descr="http://pubs.opengroup.org/architecture/archimate3-doc/ts_archimate_3.0.1-final-rev_files/image042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55273" y="4609621"/>
            <a:ext cx="3745964" cy="184169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0254173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Física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83277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35034"/>
            <a:ext cx="8229600" cy="5491129"/>
          </a:xfrm>
        </p:spPr>
        <p:txBody>
          <a:bodyPr/>
          <a:lstStyle/>
          <a:p>
            <a:r>
              <a:rPr lang="uz-Cyrl-UZ" i="1" dirty="0"/>
              <a:t>Equipment </a:t>
            </a:r>
            <a:r>
              <a:rPr lang="uz-Cyrl-UZ" dirty="0"/>
              <a:t>- Máquinas, ferramentas ou instrumentos utilizados para criar, utilizar, armazenar, mover ou transformar </a:t>
            </a:r>
            <a:r>
              <a:rPr lang="uz-Cyrl-UZ" dirty="0" smtClean="0"/>
              <a:t>materiais</a:t>
            </a:r>
            <a:endParaRPr lang="pt-BR" dirty="0"/>
          </a:p>
        </p:txBody>
      </p:sp>
      <p:pic>
        <p:nvPicPr>
          <p:cNvPr id="4" name="image56.png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3829050" y="3111500"/>
            <a:ext cx="1485900" cy="635000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115472531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35034"/>
            <a:ext cx="8229600" cy="5491129"/>
          </a:xfrm>
        </p:spPr>
        <p:txBody>
          <a:bodyPr/>
          <a:lstStyle/>
          <a:p>
            <a:r>
              <a:rPr lang="uz-Cyrl-UZ" i="1" dirty="0"/>
              <a:t>Facility </a:t>
            </a:r>
            <a:r>
              <a:rPr lang="uz-Cyrl-UZ" dirty="0"/>
              <a:t>- Estrutura ou meio </a:t>
            </a:r>
            <a:r>
              <a:rPr lang="uz-Cyrl-UZ" dirty="0" smtClean="0"/>
              <a:t>físico</a:t>
            </a:r>
            <a:endParaRPr lang="pt-BR" dirty="0"/>
          </a:p>
        </p:txBody>
      </p:sp>
      <p:pic>
        <p:nvPicPr>
          <p:cNvPr id="4" name="image36.png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3829050" y="3073400"/>
            <a:ext cx="1485900" cy="711200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254183091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35034"/>
            <a:ext cx="8229600" cy="5491129"/>
          </a:xfrm>
        </p:spPr>
        <p:txBody>
          <a:bodyPr/>
          <a:lstStyle/>
          <a:p>
            <a:r>
              <a:rPr lang="uz-Cyrl-UZ" i="1" dirty="0"/>
              <a:t>Distribution -  </a:t>
            </a:r>
            <a:r>
              <a:rPr lang="uz-Cyrl-UZ" dirty="0"/>
              <a:t>Rede de distribuição para materiais ou </a:t>
            </a:r>
            <a:r>
              <a:rPr lang="uz-Cyrl-UZ" dirty="0" smtClean="0"/>
              <a:t>energia</a:t>
            </a:r>
            <a:endParaRPr lang="pt-BR" dirty="0"/>
          </a:p>
        </p:txBody>
      </p:sp>
      <p:pic>
        <p:nvPicPr>
          <p:cNvPr id="4" name="image86.png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3232150" y="3111500"/>
            <a:ext cx="2679700" cy="635000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241657811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35034"/>
            <a:ext cx="8229600" cy="5491129"/>
          </a:xfrm>
        </p:spPr>
        <p:txBody>
          <a:bodyPr/>
          <a:lstStyle/>
          <a:p>
            <a:r>
              <a:rPr lang="uz-Cyrl-UZ" i="1" dirty="0"/>
              <a:t>Material </a:t>
            </a:r>
            <a:r>
              <a:rPr lang="uz-Cyrl-UZ" dirty="0"/>
              <a:t>- matéria ou elemento físico sujeito a </a:t>
            </a:r>
            <a:r>
              <a:rPr lang="uz-Cyrl-UZ" dirty="0" smtClean="0"/>
              <a:t>manipulação</a:t>
            </a:r>
            <a:endParaRPr lang="pt-BR" dirty="0"/>
          </a:p>
        </p:txBody>
      </p:sp>
      <p:pic>
        <p:nvPicPr>
          <p:cNvPr id="4" name="image29.png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3829050" y="3073400"/>
            <a:ext cx="1485900" cy="711200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235103393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74464"/>
          </a:xfrm>
        </p:spPr>
        <p:txBody>
          <a:bodyPr/>
          <a:lstStyle/>
          <a:p>
            <a:r>
              <a:rPr lang="pt-BR" dirty="0" smtClean="0"/>
              <a:t>Exemplo 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54236" y="874464"/>
            <a:ext cx="8989763" cy="1076898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US" dirty="0" smtClean="0"/>
              <a:t>Elementos </a:t>
            </a:r>
            <a:r>
              <a:rPr lang="en-US" dirty="0" err="1" smtClean="0"/>
              <a:t>Físicos</a:t>
            </a:r>
            <a:r>
              <a:rPr lang="en-US" dirty="0" smtClean="0"/>
              <a:t>:</a:t>
            </a:r>
            <a:endParaRPr lang="pt-BR" dirty="0"/>
          </a:p>
        </p:txBody>
      </p:sp>
      <p:pic>
        <p:nvPicPr>
          <p:cNvPr id="101378" name="Picture 2" descr="http://pubs.opengroup.org/architecture/archimate3-doc/ts_archimate_3.0.1-final-rev_files/image198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19490" y="1755813"/>
            <a:ext cx="8558795" cy="441363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35034"/>
            <a:ext cx="8229600" cy="5491129"/>
          </a:xfrm>
        </p:spPr>
        <p:txBody>
          <a:bodyPr/>
          <a:lstStyle/>
          <a:p>
            <a:r>
              <a:rPr lang="uz-Cyrl-UZ" i="1" dirty="0"/>
              <a:t>Access </a:t>
            </a:r>
            <a:r>
              <a:rPr lang="uz-Cyrl-UZ" dirty="0"/>
              <a:t>- Indica que uma entidade da estrutura ativa observa ou age sobre um elemento da estrutura </a:t>
            </a:r>
            <a:r>
              <a:rPr lang="uz-Cyrl-UZ" dirty="0" smtClean="0"/>
              <a:t>passiva</a:t>
            </a:r>
            <a:endParaRPr lang="pt-BR" dirty="0"/>
          </a:p>
        </p:txBody>
      </p:sp>
      <p:pic>
        <p:nvPicPr>
          <p:cNvPr id="4" name="image87.png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2540000" y="2880784"/>
            <a:ext cx="3543300" cy="424744"/>
          </a:xfrm>
          <a:prstGeom prst="rect">
            <a:avLst/>
          </a:prstGeom>
          <a:ln/>
        </p:spPr>
      </p:pic>
      <p:sp>
        <p:nvSpPr>
          <p:cNvPr id="5" name="CaixaDeTexto 4"/>
          <p:cNvSpPr txBox="1"/>
          <p:nvPr/>
        </p:nvSpPr>
        <p:spPr>
          <a:xfrm>
            <a:off x="657457" y="4011126"/>
            <a:ext cx="16742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 smtClean="0"/>
              <a:t>Exemplo</a:t>
            </a:r>
            <a:r>
              <a:rPr lang="pt-BR" dirty="0" smtClean="0"/>
              <a:t>:</a:t>
            </a:r>
            <a:endParaRPr lang="pt-BR" dirty="0"/>
          </a:p>
        </p:txBody>
      </p:sp>
      <p:pic>
        <p:nvPicPr>
          <p:cNvPr id="66562" name="Picture 2" descr="http://pubs.opengroup.org/architecture/archimate3-doc/ts_archimate_3.0.1-final-rev_files/image044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57457" y="4595901"/>
            <a:ext cx="7690797" cy="183312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2812960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173</TotalTime>
  <Words>1309</Words>
  <Application>Microsoft Macintosh PowerPoint</Application>
  <PresentationFormat>On-screen Show (4:3)</PresentationFormat>
  <Paragraphs>123</Paragraphs>
  <Slides>85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85</vt:i4>
      </vt:variant>
    </vt:vector>
  </HeadingPairs>
  <TitlesOfParts>
    <vt:vector size="86" baseType="lpstr">
      <vt:lpstr>Office Theme</vt:lpstr>
      <vt:lpstr>Curso Archimate</vt:lpstr>
      <vt:lpstr>Agenda</vt:lpstr>
      <vt:lpstr>Relacionamentos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Motivacional</vt:lpstr>
      <vt:lpstr>PowerPoint Presentation</vt:lpstr>
      <vt:lpstr>PowerPoint Presentation</vt:lpstr>
      <vt:lpstr>PowerPoint Presentation</vt:lpstr>
      <vt:lpstr>Exemplo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Exemplo </vt:lpstr>
      <vt:lpstr>PowerPoint Presentation</vt:lpstr>
      <vt:lpstr>PowerPoint Presentation</vt:lpstr>
      <vt:lpstr>Exemplo </vt:lpstr>
      <vt:lpstr>Estratégia</vt:lpstr>
      <vt:lpstr>PowerPoint Presentation</vt:lpstr>
      <vt:lpstr>PowerPoint Presentation</vt:lpstr>
      <vt:lpstr>PowerPoint Presentation</vt:lpstr>
      <vt:lpstr>Exemplo </vt:lpstr>
      <vt:lpstr>Negócio</vt:lpstr>
      <vt:lpstr>PowerPoint Presentation</vt:lpstr>
      <vt:lpstr>PowerPoint Presentation</vt:lpstr>
      <vt:lpstr>PowerPoint Presentation</vt:lpstr>
      <vt:lpstr>PowerPoint Presentation</vt:lpstr>
      <vt:lpstr>Exemplo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Exemplo </vt:lpstr>
      <vt:lpstr>PowerPoint Presentation</vt:lpstr>
      <vt:lpstr>PowerPoint Presentation</vt:lpstr>
      <vt:lpstr>PowerPoint Presentation</vt:lpstr>
      <vt:lpstr>Exemplo </vt:lpstr>
      <vt:lpstr>PowerPoint Presentation</vt:lpstr>
      <vt:lpstr>Aplicação</vt:lpstr>
      <vt:lpstr>PowerPoint Presentation</vt:lpstr>
      <vt:lpstr>PowerPoint Presentation</vt:lpstr>
      <vt:lpstr>PowerPoint Presentation</vt:lpstr>
      <vt:lpstr>Exemplo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Exemplo </vt:lpstr>
      <vt:lpstr>PowerPoint Presentation</vt:lpstr>
      <vt:lpstr>Tecnológica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Exemplo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Exemplo </vt:lpstr>
      <vt:lpstr>PowerPoint Presentation</vt:lpstr>
      <vt:lpstr>Física</vt:lpstr>
      <vt:lpstr>PowerPoint Presentation</vt:lpstr>
      <vt:lpstr>PowerPoint Presentation</vt:lpstr>
      <vt:lpstr>PowerPoint Presentation</vt:lpstr>
      <vt:lpstr>PowerPoint Presentation</vt:lpstr>
      <vt:lpstr>Exemplo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Tiago Ketzer</dc:creator>
  <cp:lastModifiedBy>Tiago Ketzer</cp:lastModifiedBy>
  <cp:revision>20</cp:revision>
  <dcterms:created xsi:type="dcterms:W3CDTF">2017-12-07T18:46:14Z</dcterms:created>
  <dcterms:modified xsi:type="dcterms:W3CDTF">2018-01-29T17:45:42Z</dcterms:modified>
</cp:coreProperties>
</file>